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3"/>
  </p:notesMasterIdLst>
  <p:sldIdLst>
    <p:sldId id="256"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4" r:id="rId18"/>
    <p:sldId id="275" r:id="rId19"/>
    <p:sldId id="276" r:id="rId20"/>
    <p:sldId id="272"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272"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7878E2-6092-449B-8476-18AC88AE713D}" type="datetimeFigureOut">
              <a:rPr lang="en-US" smtClean="0"/>
              <a:pPr/>
              <a:t>18-Apr-20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435FDA-2C41-4C37-95D2-683A43D74B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435FDA-2C41-4C37-95D2-683A43D74B5A}"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1F712C4-BEE1-4159-AE38-34EB1C3C6FD0}" type="datetime1">
              <a:rPr lang="en-US" smtClean="0"/>
              <a:pPr/>
              <a:t>18-Apr-20</a:t>
            </a:fld>
            <a:endParaRPr lang="en-US"/>
          </a:p>
        </p:txBody>
      </p:sp>
      <p:sp>
        <p:nvSpPr>
          <p:cNvPr id="2" name="Footer Placeholder 1"/>
          <p:cNvSpPr>
            <a:spLocks noGrp="1"/>
          </p:cNvSpPr>
          <p:nvPr>
            <p:ph type="ftr" sz="quarter" idx="11"/>
          </p:nvPr>
        </p:nvSpPr>
        <p:spPr/>
        <p:txBody>
          <a:bodyPr/>
          <a:lstStyle/>
          <a:p>
            <a:r>
              <a:rPr lang="en-US" smtClean="0"/>
              <a:t>Prof.D.Ilangovan, Prof &amp; Head, Dept of Commerce Annamalai University </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D70634-C980-4B4B-B576-09C5E058DDC8}" type="datetime1">
              <a:rPr lang="en-US" smtClean="0"/>
              <a:pPr/>
              <a:t>18-Apr-20</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EEF2C3-079D-4BA9-AD29-CD497D5B524E}" type="datetime1">
              <a:rPr lang="en-US" smtClean="0"/>
              <a:pPr/>
              <a:t>18-Apr-20</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1981778-2970-4126-B769-8306C4EDC247}" type="datetime1">
              <a:rPr lang="en-US" smtClean="0"/>
              <a:pPr/>
              <a:t>18-Apr-20</a:t>
            </a:fld>
            <a:endParaRPr lang="en-US"/>
          </a:p>
        </p:txBody>
      </p:sp>
      <p:sp>
        <p:nvSpPr>
          <p:cNvPr id="19" name="Footer Placeholder 18"/>
          <p:cNvSpPr>
            <a:spLocks noGrp="1"/>
          </p:cNvSpPr>
          <p:nvPr>
            <p:ph type="ftr" sz="quarter" idx="11"/>
          </p:nvPr>
        </p:nvSpPr>
        <p:spPr>
          <a:xfrm>
            <a:off x="3581400" y="76200"/>
            <a:ext cx="2895600" cy="288925"/>
          </a:xfrm>
        </p:spPr>
        <p:txBody>
          <a:bodyPr/>
          <a:lstStyle/>
          <a:p>
            <a:r>
              <a:rPr lang="en-US" smtClean="0"/>
              <a:t>Prof.D.Ilangovan, Prof &amp; Head, Dept of Commerce Annamalai University </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D0CBA418-2D60-4D6F-8451-0153229081CC}" type="datetime1">
              <a:rPr lang="en-US" smtClean="0"/>
              <a:pPr/>
              <a:t>18-Apr-20</a:t>
            </a:fld>
            <a:endParaRPr lang="en-US"/>
          </a:p>
        </p:txBody>
      </p:sp>
      <p:sp>
        <p:nvSpPr>
          <p:cNvPr id="11" name="Footer Placeholder 10"/>
          <p:cNvSpPr>
            <a:spLocks noGrp="1"/>
          </p:cNvSpPr>
          <p:nvPr>
            <p:ph type="ftr" sz="quarter" idx="11"/>
          </p:nvPr>
        </p:nvSpPr>
        <p:spPr/>
        <p:txBody>
          <a:bodyPr/>
          <a:lstStyle/>
          <a:p>
            <a:r>
              <a:rPr lang="en-US" smtClean="0"/>
              <a:t>Prof.D.Ilangovan, Prof &amp; Head, Dept of Commerce Annamalai University </a:t>
            </a:r>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5711282-D414-455D-B4F4-1BA2FBAE7460}" type="datetime1">
              <a:rPr lang="en-US" smtClean="0"/>
              <a:pPr/>
              <a:t>18-Apr-20</a:t>
            </a:fld>
            <a:endParaRPr lang="en-US"/>
          </a:p>
        </p:txBody>
      </p:sp>
      <p:sp>
        <p:nvSpPr>
          <p:cNvPr id="10" name="Footer Placeholder 9"/>
          <p:cNvSpPr>
            <a:spLocks noGrp="1"/>
          </p:cNvSpPr>
          <p:nvPr>
            <p:ph type="ftr" sz="quarter" idx="11"/>
          </p:nvPr>
        </p:nvSpPr>
        <p:spPr/>
        <p:txBody>
          <a:bodyPr/>
          <a:lstStyle/>
          <a:p>
            <a:r>
              <a:rPr lang="en-US" smtClean="0"/>
              <a:t>Prof.D.Ilangovan, Prof &amp; Head, Dept of Commerce Annamalai University </a:t>
            </a:r>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862AE90-FFB0-425E-A5D0-606282500F80}" type="datetime1">
              <a:rPr lang="en-US" smtClean="0"/>
              <a:pPr/>
              <a:t>18-Apr-20</a:t>
            </a:fld>
            <a:endParaRPr lang="en-US"/>
          </a:p>
        </p:txBody>
      </p:sp>
      <p:sp>
        <p:nvSpPr>
          <p:cNvPr id="6" name="Footer Placeholder 5"/>
          <p:cNvSpPr>
            <a:spLocks noGrp="1"/>
          </p:cNvSpPr>
          <p:nvPr>
            <p:ph type="ftr" sz="quarter" idx="11"/>
          </p:nvPr>
        </p:nvSpPr>
        <p:spPr/>
        <p:txBody>
          <a:bodyPr/>
          <a:lstStyle/>
          <a:p>
            <a:r>
              <a:rPr lang="en-US" smtClean="0"/>
              <a:t>Prof.D.Ilangovan, Prof &amp; Head, Dept of Commerce Annamalai University </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39AF696-1D2F-4692-BFD7-6E64D8EB2CD4}" type="datetime1">
              <a:rPr lang="en-US" smtClean="0"/>
              <a:pPr/>
              <a:t>18-Apr-20</a:t>
            </a:fld>
            <a:endParaRPr lang="en-US"/>
          </a:p>
        </p:txBody>
      </p:sp>
      <p:sp>
        <p:nvSpPr>
          <p:cNvPr id="21" name="Footer Placeholder 20"/>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F65BBA-43BC-4A0E-8B27-484358385664}" type="datetime1">
              <a:rPr lang="en-US" smtClean="0"/>
              <a:pPr/>
              <a:t>18-Apr-20</a:t>
            </a:fld>
            <a:endParaRPr lang="en-US"/>
          </a:p>
        </p:txBody>
      </p:sp>
      <p:sp>
        <p:nvSpPr>
          <p:cNvPr id="24" name="Footer Placeholder 23"/>
          <p:cNvSpPr>
            <a:spLocks noGrp="1"/>
          </p:cNvSpPr>
          <p:nvPr>
            <p:ph type="ftr" sz="quarter" idx="11"/>
          </p:nvPr>
        </p:nvSpPr>
        <p:spPr/>
        <p:txBody>
          <a:bodyPr/>
          <a:lstStyle/>
          <a:p>
            <a:r>
              <a:rPr lang="en-US" smtClean="0"/>
              <a:t>Prof.D.Ilangovan, Prof &amp; Head, Dept of Commerce Annamalai University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4E01520-894D-468B-9059-9A3A505185D3}" type="datetime1">
              <a:rPr lang="en-US" smtClean="0"/>
              <a:pPr/>
              <a:t>18-Apr-20</a:t>
            </a:fld>
            <a:endParaRPr lang="en-US"/>
          </a:p>
        </p:txBody>
      </p:sp>
      <p:sp>
        <p:nvSpPr>
          <p:cNvPr id="29" name="Footer Placeholder 28"/>
          <p:cNvSpPr>
            <a:spLocks noGrp="1"/>
          </p:cNvSpPr>
          <p:nvPr>
            <p:ph type="ftr" sz="quarter" idx="11"/>
          </p:nvPr>
        </p:nvSpPr>
        <p:spPr/>
        <p:txBody>
          <a:bodyPr/>
          <a:lstStyle/>
          <a:p>
            <a:r>
              <a:rPr lang="en-US" smtClean="0"/>
              <a:t>Prof.D.Ilangovan, Prof &amp; Head, Dept of Commerce Annamalai University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B364F2C4-E532-44A9-8907-F620FF6B7D4C}" type="datetime1">
              <a:rPr lang="en-US" smtClean="0"/>
              <a:pPr/>
              <a:t>18-Apr-20</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B715122-DEAD-4C1F-98FC-29AA017F99CD}" type="datetime1">
              <a:rPr lang="en-US" smtClean="0"/>
              <a:pPr/>
              <a:t>18-Apr-20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Prof.D.Ilangovan, Prof &amp; Head, Dept of Commerce Annamalai University </a:t>
            </a: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hf hdr="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191000"/>
            <a:ext cx="9144000" cy="2667000"/>
          </a:xfrm>
          <a:solidFill>
            <a:srgbClr val="FFFF00"/>
          </a:solidFill>
          <a:ln>
            <a:solidFill>
              <a:srgbClr val="FF0000"/>
            </a:solidFill>
          </a:ln>
          <a:effectLst>
            <a:glow rad="228600">
              <a:schemeClr val="accent2">
                <a:satMod val="175000"/>
                <a:alpha val="40000"/>
              </a:schemeClr>
            </a:glow>
          </a:effectLst>
          <a:scene3d>
            <a:camera prst="perspectiveRelaxedModerately"/>
            <a:lightRig rig="threePt" dir="t"/>
          </a:scene3d>
        </p:spPr>
        <p:txBody>
          <a:bodyPr>
            <a:normAutofit/>
          </a:bodyPr>
          <a:lstStyle/>
          <a:p>
            <a:pPr algn="ctr"/>
            <a:r>
              <a:rPr lang="en-US" sz="6000" dirty="0" smtClean="0">
                <a:ln>
                  <a:solidFill>
                    <a:schemeClr val="accent6">
                      <a:lumMod val="50000"/>
                    </a:schemeClr>
                  </a:solidFill>
                </a:ln>
                <a:solidFill>
                  <a:srgbClr val="7030A0"/>
                </a:solidFill>
                <a:latin typeface="Arial Black" pitchFamily="34" charset="0"/>
              </a:rPr>
              <a:t>WELCOME</a:t>
            </a:r>
            <a:r>
              <a:rPr lang="en-US" sz="6000" dirty="0" smtClean="0">
                <a:solidFill>
                  <a:srgbClr val="7030A0"/>
                </a:solidFill>
                <a:latin typeface="Arial Black" pitchFamily="34" charset="0"/>
              </a:rPr>
              <a:t> PARTCIPANTS</a:t>
            </a:r>
            <a:endParaRPr lang="en-US" sz="6000" dirty="0">
              <a:solidFill>
                <a:srgbClr val="7030A0"/>
              </a:solidFill>
              <a:latin typeface="Arial Black" pitchFamily="34" charset="0"/>
            </a:endParaRPr>
          </a:p>
        </p:txBody>
      </p:sp>
      <p:sp>
        <p:nvSpPr>
          <p:cNvPr id="3" name="Subtitle 2"/>
          <p:cNvSpPr>
            <a:spLocks noGrp="1"/>
          </p:cNvSpPr>
          <p:nvPr>
            <p:ph type="subTitle" idx="1"/>
          </p:nvPr>
        </p:nvSpPr>
        <p:spPr>
          <a:xfrm>
            <a:off x="0" y="0"/>
            <a:ext cx="9144000" cy="3429000"/>
          </a:xfrm>
          <a:solidFill>
            <a:schemeClr val="bg2">
              <a:lumMod val="75000"/>
            </a:schemeClr>
          </a:solidFill>
          <a:ln>
            <a:solidFill>
              <a:schemeClr val="accent6">
                <a:lumMod val="50000"/>
              </a:schemeClr>
            </a:solidFill>
          </a:ln>
          <a:effectLst>
            <a:reflection blurRad="6350" stA="50000" endA="295" endPos="92000" dist="101600" dir="5400000" sy="-100000" algn="bl" rotWithShape="0"/>
          </a:effectLst>
        </p:spPr>
        <p:txBody>
          <a:bodyPr>
            <a:normAutofit/>
          </a:bodyPr>
          <a:lstStyle/>
          <a:p>
            <a:pPr algn="ctr"/>
            <a:r>
              <a:rPr lang="en-US" sz="4800" dirty="0" smtClean="0">
                <a:solidFill>
                  <a:srgbClr val="FF0000"/>
                </a:solidFill>
                <a:latin typeface="Algerian" pitchFamily="82" charset="0"/>
              </a:rPr>
              <a:t>ANNAMALAI</a:t>
            </a:r>
            <a:r>
              <a:rPr lang="en-US" sz="4800" dirty="0" smtClean="0">
                <a:solidFill>
                  <a:srgbClr val="FF0000"/>
                </a:solidFill>
                <a:latin typeface="Algerian" pitchFamily="82" charset="0"/>
              </a:rPr>
              <a:t> </a:t>
            </a:r>
            <a:r>
              <a:rPr lang="en-US" sz="4800" dirty="0" smtClean="0">
                <a:solidFill>
                  <a:srgbClr val="FF0000"/>
                </a:solidFill>
                <a:latin typeface="Algerian" pitchFamily="82" charset="0"/>
              </a:rPr>
              <a:t>UNIVERSITY</a:t>
            </a:r>
          </a:p>
          <a:p>
            <a:pPr algn="ctr"/>
            <a:r>
              <a:rPr lang="en-US" sz="4800" dirty="0" smtClean="0">
                <a:solidFill>
                  <a:srgbClr val="00B050"/>
                </a:solidFill>
                <a:latin typeface="Algerian" pitchFamily="82" charset="0"/>
              </a:rPr>
              <a:t>DEPARTMENT OF COMMERCE</a:t>
            </a:r>
          </a:p>
          <a:p>
            <a:endParaRPr lang="en-US" sz="2200" dirty="0" smtClean="0">
              <a:solidFill>
                <a:srgbClr val="0070C0"/>
              </a:solidFill>
              <a:latin typeface="Algerian" pitchFamily="82" charset="0"/>
            </a:endParaRPr>
          </a:p>
          <a:p>
            <a:pPr algn="ctr"/>
            <a:r>
              <a:rPr lang="en-US" sz="33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“CORPORATE GOVERNANCE : </a:t>
            </a:r>
          </a:p>
          <a:p>
            <a:pPr algn="ctr"/>
            <a:r>
              <a:rPr lang="en-US" sz="33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ISSUES AND CHALLENGES”</a:t>
            </a:r>
            <a:endParaRPr lang="en-US" sz="6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Bench marking in EUROPE  </a:t>
            </a:r>
            <a:endParaRPr lang="en-US" dirty="0">
              <a:solidFill>
                <a:srgbClr val="FF0000"/>
              </a:solidFill>
            </a:endParaRPr>
          </a:p>
        </p:txBody>
      </p:sp>
      <p:sp>
        <p:nvSpPr>
          <p:cNvPr id="3" name="Content Placeholder 2"/>
          <p:cNvSpPr>
            <a:spLocks noGrp="1"/>
          </p:cNvSpPr>
          <p:nvPr>
            <p:ph idx="1"/>
          </p:nvPr>
        </p:nvSpPr>
        <p:spPr>
          <a:xfrm>
            <a:off x="0" y="1295400"/>
            <a:ext cx="9144000" cy="5715000"/>
          </a:xfrm>
        </p:spPr>
        <p:txBody>
          <a:bodyPr>
            <a:normAutofit fontScale="77500" lnSpcReduction="20000"/>
          </a:bodyPr>
          <a:lstStyle/>
          <a:p>
            <a:r>
              <a:rPr lang="en-US" dirty="0" smtClean="0">
                <a:solidFill>
                  <a:srgbClr val="002060"/>
                </a:solidFill>
              </a:rPr>
              <a:t>European commission urges member states to have sufficient number of independent non-executive or supervisory directors on Board. G20/ OECD: </a:t>
            </a:r>
          </a:p>
          <a:p>
            <a:r>
              <a:rPr lang="en-US" dirty="0" smtClean="0">
                <a:solidFill>
                  <a:srgbClr val="002060"/>
                </a:solidFill>
              </a:rPr>
              <a:t>The latest principles encourage the prominent role of independent Board members. It states that, it is a good practice where remuneration policy and contracts for Board members and key executives is handled by a special committee of the Board comprising either wholly or a majority of Independent Directors. </a:t>
            </a:r>
          </a:p>
          <a:p>
            <a:r>
              <a:rPr lang="en-US" b="1" dirty="0" smtClean="0">
                <a:solidFill>
                  <a:srgbClr val="7030A0"/>
                </a:solidFill>
              </a:rPr>
              <a:t>Independent Directors Board to have specific proportion of Independent Directors </a:t>
            </a:r>
          </a:p>
          <a:p>
            <a:r>
              <a:rPr lang="en-US" b="1" dirty="0" smtClean="0">
                <a:solidFill>
                  <a:srgbClr val="7030A0"/>
                </a:solidFill>
              </a:rPr>
              <a:t>The UK Corporate Governance Code recommends evaluation of the Board of FTSE 350 companies to be externally facilitated at least every three years (on a comply-or-explain basis) The European Commission has proposed legislation that would require nonexecutive directors to be 40% women by 2020, up from 16.6% in 2013.</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01141417-485D-4333-A65C-6060E1C4B812}"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Bench marking in JAPAN</a:t>
            </a:r>
            <a:endParaRPr lang="en-US" dirty="0">
              <a:solidFill>
                <a:srgbClr val="FF0000"/>
              </a:solidFill>
            </a:endParaRPr>
          </a:p>
        </p:txBody>
      </p:sp>
      <p:sp>
        <p:nvSpPr>
          <p:cNvPr id="3" name="Content Placeholder 2"/>
          <p:cNvSpPr>
            <a:spLocks noGrp="1"/>
          </p:cNvSpPr>
          <p:nvPr>
            <p:ph idx="1"/>
          </p:nvPr>
        </p:nvSpPr>
        <p:spPr>
          <a:xfrm>
            <a:off x="304800" y="1447800"/>
            <a:ext cx="8686800" cy="5105400"/>
          </a:xfrm>
        </p:spPr>
        <p:txBody>
          <a:bodyPr>
            <a:normAutofit/>
          </a:bodyPr>
          <a:lstStyle/>
          <a:p>
            <a:pPr>
              <a:buNone/>
            </a:pPr>
            <a:r>
              <a:rPr lang="en-US" sz="4000" b="1" dirty="0" smtClean="0">
                <a:solidFill>
                  <a:srgbClr val="00B050"/>
                </a:solidFill>
              </a:rPr>
              <a:t>In early 2014, Japanese Prime Minister announced the goal of increasing the percentage of women in executive positions at Japanese companies to 30% by 2020</a:t>
            </a:r>
            <a:endParaRPr lang="en-US" sz="4000" b="1" dirty="0">
              <a:solidFill>
                <a:srgbClr val="00B05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2009ED5C-5E37-418B-B1EF-D1B2109DC9AE}"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Bench marking in THE UK</a:t>
            </a:r>
            <a:endParaRPr lang="en-US" dirty="0">
              <a:solidFill>
                <a:srgbClr val="FF0000"/>
              </a:solidFill>
            </a:endParaRPr>
          </a:p>
        </p:txBody>
      </p:sp>
      <p:sp>
        <p:nvSpPr>
          <p:cNvPr id="3" name="Content Placeholder 2"/>
          <p:cNvSpPr>
            <a:spLocks noGrp="1"/>
          </p:cNvSpPr>
          <p:nvPr>
            <p:ph idx="1"/>
          </p:nvPr>
        </p:nvSpPr>
        <p:spPr>
          <a:xfrm>
            <a:off x="0" y="1554162"/>
            <a:ext cx="8991600" cy="5303838"/>
          </a:xfrm>
        </p:spPr>
        <p:txBody>
          <a:bodyPr>
            <a:normAutofit lnSpcReduction="10000"/>
          </a:bodyPr>
          <a:lstStyle/>
          <a:p>
            <a:pPr>
              <a:buNone/>
            </a:pPr>
            <a:r>
              <a:rPr lang="en-US" sz="4000" b="1" dirty="0" smtClean="0">
                <a:solidFill>
                  <a:srgbClr val="7030A0"/>
                </a:solidFill>
              </a:rPr>
              <a:t>The UK businesses had voluntary targets first set in 2011 i.e. to have 25% women on FTSE100 (The Financial Times Stock Exchange) Boards by 2015.</a:t>
            </a:r>
          </a:p>
          <a:p>
            <a:pPr>
              <a:buNone/>
            </a:pPr>
            <a:r>
              <a:rPr lang="en-US" sz="4000" b="1" dirty="0" smtClean="0">
                <a:solidFill>
                  <a:srgbClr val="7030A0"/>
                </a:solidFill>
              </a:rPr>
              <a:t>Audit Committee, Remuneration Committee, Nomination Committee and Share Dealing Code are to be decided by each and every Company</a:t>
            </a:r>
            <a:endParaRPr lang="en-US" sz="4000" b="1"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4E911627-742F-4100-AF49-F16353CC4FFF}"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Bench marking in CANADA</a:t>
            </a:r>
            <a:endParaRPr lang="en-US" dirty="0">
              <a:solidFill>
                <a:srgbClr val="FF0000"/>
              </a:solidFill>
            </a:endParaRPr>
          </a:p>
        </p:txBody>
      </p:sp>
      <p:sp>
        <p:nvSpPr>
          <p:cNvPr id="3" name="Content Placeholder 2"/>
          <p:cNvSpPr>
            <a:spLocks noGrp="1"/>
          </p:cNvSpPr>
          <p:nvPr>
            <p:ph idx="1"/>
          </p:nvPr>
        </p:nvSpPr>
        <p:spPr/>
        <p:txBody>
          <a:bodyPr>
            <a:normAutofit/>
          </a:bodyPr>
          <a:lstStyle/>
          <a:p>
            <a:pPr>
              <a:buNone/>
            </a:pPr>
            <a:r>
              <a:rPr lang="en-US" sz="4000" b="1" dirty="0" smtClean="0">
                <a:solidFill>
                  <a:srgbClr val="0070C0"/>
                </a:solidFill>
              </a:rPr>
              <a:t>At the Federal level, two bills are currently being tabled which will impose a 40% quota for female Board members of public companies and other regulated entities such as banks and insurance companies</a:t>
            </a:r>
            <a:endParaRPr lang="en-US" sz="4000" b="1"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A3C00CCA-E8C5-44B2-A7AA-69B40D01FE79}"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Bench marking in  BRAZIL</a:t>
            </a:r>
            <a:endParaRPr lang="en-US" dirty="0">
              <a:solidFill>
                <a:srgbClr val="FF0000"/>
              </a:solidFill>
            </a:endParaRPr>
          </a:p>
        </p:txBody>
      </p:sp>
      <p:sp>
        <p:nvSpPr>
          <p:cNvPr id="3" name="Content Placeholder 2"/>
          <p:cNvSpPr>
            <a:spLocks noGrp="1"/>
          </p:cNvSpPr>
          <p:nvPr>
            <p:ph idx="1"/>
          </p:nvPr>
        </p:nvSpPr>
        <p:spPr>
          <a:xfrm>
            <a:off x="304800" y="1554162"/>
            <a:ext cx="8686800" cy="5303838"/>
          </a:xfrm>
        </p:spPr>
        <p:txBody>
          <a:bodyPr>
            <a:normAutofit fontScale="92500" lnSpcReduction="20000"/>
          </a:bodyPr>
          <a:lstStyle/>
          <a:p>
            <a:r>
              <a:rPr lang="en-US" b="1" dirty="0" smtClean="0">
                <a:solidFill>
                  <a:srgbClr val="002060"/>
                </a:solidFill>
              </a:rPr>
              <a:t>A bill pending in the Brazilian Senate would impose a 40% female quota on the Boards of state owned enterprises by 2022. BICG Code of Best Practices (Brazilian Institute of Corporate Governance) recommends:</a:t>
            </a:r>
          </a:p>
          <a:p>
            <a:r>
              <a:rPr lang="en-US" b="1" dirty="0" smtClean="0">
                <a:solidFill>
                  <a:srgbClr val="002060"/>
                </a:solidFill>
              </a:rPr>
              <a:t>––A formal evaluation process of the performance of the Board, of individual directors and of the CEO</a:t>
            </a:r>
          </a:p>
          <a:p>
            <a:r>
              <a:rPr lang="en-US" b="1" dirty="0" smtClean="0">
                <a:solidFill>
                  <a:srgbClr val="002060"/>
                </a:solidFill>
              </a:rPr>
              <a:t>––The process to be conducted by the Chair</a:t>
            </a:r>
          </a:p>
          <a:p>
            <a:r>
              <a:rPr lang="en-US" b="1" dirty="0" smtClean="0">
                <a:solidFill>
                  <a:srgbClr val="002060"/>
                </a:solidFill>
              </a:rPr>
              <a:t>––Participation of the outsider to make the process more effective</a:t>
            </a:r>
          </a:p>
          <a:p>
            <a:r>
              <a:rPr lang="en-US" b="1" dirty="0" smtClean="0">
                <a:solidFill>
                  <a:srgbClr val="002060"/>
                </a:solidFill>
              </a:rPr>
              <a:t>––Evaluation system adapted to each organization</a:t>
            </a:r>
          </a:p>
          <a:p>
            <a:r>
              <a:rPr lang="en-US" b="1" dirty="0" smtClean="0">
                <a:solidFill>
                  <a:srgbClr val="002060"/>
                </a:solidFill>
              </a:rPr>
              <a:t>––Disclosure of the process of evaluation to the shareholders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B7358EC8-2476-47BB-9080-F7862E567623}"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France</a:t>
            </a:r>
            <a:endParaRPr lang="en-US" dirty="0">
              <a:solidFill>
                <a:srgbClr val="FF0000"/>
              </a:solidFill>
            </a:endParaRPr>
          </a:p>
        </p:txBody>
      </p:sp>
      <p:sp>
        <p:nvSpPr>
          <p:cNvPr id="3" name="Content Placeholder 2"/>
          <p:cNvSpPr>
            <a:spLocks noGrp="1"/>
          </p:cNvSpPr>
          <p:nvPr>
            <p:ph idx="1"/>
          </p:nvPr>
        </p:nvSpPr>
        <p:spPr>
          <a:xfrm>
            <a:off x="304800" y="1371600"/>
            <a:ext cx="8686800" cy="5257800"/>
          </a:xfrm>
        </p:spPr>
        <p:txBody>
          <a:bodyPr/>
          <a:lstStyle/>
          <a:p>
            <a:pPr>
              <a:buNone/>
            </a:pPr>
            <a:endParaRPr lang="en-US" dirty="0" smtClean="0"/>
          </a:p>
          <a:p>
            <a:pPr>
              <a:buNone/>
            </a:pPr>
            <a:r>
              <a:rPr lang="en-US" dirty="0" smtClean="0"/>
              <a:t>     	</a:t>
            </a:r>
            <a:r>
              <a:rPr lang="en-US" sz="4000" b="1" dirty="0" smtClean="0">
                <a:solidFill>
                  <a:srgbClr val="C00000"/>
                </a:solidFill>
              </a:rPr>
              <a:t>French parliament adopted a bill that requires public companies making at least 50 million Euros in turnover and employing more than 500 workers to have 40% female Board representation by 2017.</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E6248AE4-4514-4BB6-A475-6FEC085E1484}"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F0000"/>
                </a:solidFill>
              </a:rPr>
              <a:t>GERMANY</a:t>
            </a:r>
            <a:endParaRPr lang="en-US" dirty="0">
              <a:solidFill>
                <a:srgbClr val="FF0000"/>
              </a:solidFill>
            </a:endParaRPr>
          </a:p>
        </p:txBody>
      </p:sp>
      <p:sp>
        <p:nvSpPr>
          <p:cNvPr id="3" name="Content Placeholder 2"/>
          <p:cNvSpPr>
            <a:spLocks noGrp="1"/>
          </p:cNvSpPr>
          <p:nvPr>
            <p:ph idx="1"/>
          </p:nvPr>
        </p:nvSpPr>
        <p:spPr>
          <a:xfrm>
            <a:off x="0" y="1219200"/>
            <a:ext cx="8991600" cy="5638800"/>
          </a:xfrm>
        </p:spPr>
        <p:txBody>
          <a:bodyPr>
            <a:normAutofit fontScale="70000" lnSpcReduction="20000"/>
          </a:bodyPr>
          <a:lstStyle/>
          <a:p>
            <a:pPr>
              <a:buNone/>
            </a:pPr>
            <a:r>
              <a:rPr lang="en-US" sz="3800" b="1" dirty="0" smtClean="0">
                <a:solidFill>
                  <a:srgbClr val="7030A0"/>
                </a:solidFill>
              </a:rPr>
              <a:t>        In November 2013, Germany’s Christian Democrats and Social Democrats agreed on a gender quota on supervisory Boards where, issuers would be required to have women comprise 30% of nonexecutive directors by 2016. </a:t>
            </a:r>
          </a:p>
          <a:p>
            <a:pPr>
              <a:buNone/>
            </a:pPr>
            <a:r>
              <a:rPr lang="en-US" sz="3800" b="1" dirty="0" smtClean="0">
                <a:solidFill>
                  <a:srgbClr val="7030A0"/>
                </a:solidFill>
              </a:rPr>
              <a:t>       The planned legislation would require firms that don’t meet the 30% mark to leave those seats vacant. The latest G20/ OECD principles encourages measures such as voluntary targets, disclosure requirements,</a:t>
            </a:r>
          </a:p>
          <a:p>
            <a:r>
              <a:rPr lang="en-US" sz="3800" b="1" dirty="0" smtClean="0">
                <a:solidFill>
                  <a:srgbClr val="7030A0"/>
                </a:solidFill>
              </a:rPr>
              <a:t>Boardroom quotas and private initiatives that enhance gender diversity on Boards and in senior management.</a:t>
            </a:r>
          </a:p>
          <a:p>
            <a:r>
              <a:rPr lang="en-US" sz="3800" b="1" dirty="0" smtClean="0">
                <a:solidFill>
                  <a:srgbClr val="7030A0"/>
                </a:solidFill>
              </a:rPr>
              <a:t>Woman Director Requirement of at least one woman</a:t>
            </a:r>
          </a:p>
          <a:p>
            <a:r>
              <a:rPr lang="en-US" sz="3800" b="1" dirty="0" smtClean="0">
                <a:solidFill>
                  <a:srgbClr val="7030A0"/>
                </a:solidFill>
              </a:rPr>
              <a:t>Director on the Board for listed Companies and public companies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63DD6694-E410-4594-8804-251DC75A71CE}"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CG practices in India</a:t>
            </a:r>
            <a:endParaRPr lang="en-US" dirty="0">
              <a:solidFill>
                <a:srgbClr val="FF0000"/>
              </a:solidFill>
            </a:endParaRPr>
          </a:p>
        </p:txBody>
      </p:sp>
      <p:sp>
        <p:nvSpPr>
          <p:cNvPr id="3" name="Content Placeholder 2"/>
          <p:cNvSpPr>
            <a:spLocks noGrp="1"/>
          </p:cNvSpPr>
          <p:nvPr>
            <p:ph idx="1"/>
          </p:nvPr>
        </p:nvSpPr>
        <p:spPr>
          <a:xfrm>
            <a:off x="152400" y="1219200"/>
            <a:ext cx="8839200" cy="5638800"/>
          </a:xfrm>
        </p:spPr>
        <p:txBody>
          <a:bodyPr>
            <a:normAutofit fontScale="92500" lnSpcReduction="10000"/>
          </a:bodyPr>
          <a:lstStyle/>
          <a:p>
            <a:r>
              <a:rPr lang="en-US" b="1" dirty="0" smtClean="0"/>
              <a:t>1. Getting the Board Right </a:t>
            </a:r>
            <a:endParaRPr lang="en-US" dirty="0" smtClean="0"/>
          </a:p>
          <a:p>
            <a:r>
              <a:rPr lang="en-US" b="1" dirty="0" smtClean="0"/>
              <a:t>2. Performance Evaluation of Directors </a:t>
            </a:r>
            <a:endParaRPr lang="en-US" dirty="0" smtClean="0"/>
          </a:p>
          <a:p>
            <a:r>
              <a:rPr lang="en-US" b="1" dirty="0" smtClean="0"/>
              <a:t>3. True Independence of Directors </a:t>
            </a:r>
            <a:endParaRPr lang="en-US" dirty="0" smtClean="0"/>
          </a:p>
          <a:p>
            <a:r>
              <a:rPr lang="en-US" b="1" dirty="0" smtClean="0"/>
              <a:t>4. Removal of Independent Directors </a:t>
            </a:r>
            <a:endParaRPr lang="en-US" dirty="0" smtClean="0"/>
          </a:p>
          <a:p>
            <a:r>
              <a:rPr lang="en-US" b="1" dirty="0" smtClean="0"/>
              <a:t>5. Accountability to Stakeholders </a:t>
            </a:r>
            <a:endParaRPr lang="en-US" dirty="0" smtClean="0"/>
          </a:p>
          <a:p>
            <a:r>
              <a:rPr lang="en-US" b="1" dirty="0" smtClean="0"/>
              <a:t>6. Executive Compensation </a:t>
            </a:r>
            <a:endParaRPr lang="en-US" dirty="0" smtClean="0"/>
          </a:p>
          <a:p>
            <a:r>
              <a:rPr lang="en-US" b="1" dirty="0" smtClean="0"/>
              <a:t>7. Founders' Control and Succession Planning </a:t>
            </a:r>
            <a:endParaRPr lang="en-US" dirty="0" smtClean="0"/>
          </a:p>
          <a:p>
            <a:r>
              <a:rPr lang="en-US" b="1" dirty="0" smtClean="0"/>
              <a:t>8. Risk Management </a:t>
            </a:r>
            <a:endParaRPr lang="en-US" dirty="0" smtClean="0"/>
          </a:p>
          <a:p>
            <a:r>
              <a:rPr lang="en-US" b="1" dirty="0" smtClean="0"/>
              <a:t>9. Privacy and Data Protection  </a:t>
            </a:r>
            <a:endParaRPr lang="en-US" dirty="0" smtClean="0"/>
          </a:p>
          <a:p>
            <a:r>
              <a:rPr lang="en-US" b="1" dirty="0" smtClean="0"/>
              <a:t>10. Board's Approach to Corporate Social Responsibility (CSR)                                     cont…d</a:t>
            </a:r>
            <a:endParaRPr lang="en-US" dirty="0" smtClean="0"/>
          </a:p>
        </p:txBody>
      </p:sp>
      <p:sp>
        <p:nvSpPr>
          <p:cNvPr id="4" name="Footer Placeholder 3"/>
          <p:cNvSpPr>
            <a:spLocks noGrp="1"/>
          </p:cNvSpPr>
          <p:nvPr>
            <p:ph type="ftr" sz="quarter" idx="11"/>
          </p:nvPr>
        </p:nvSpPr>
        <p:spPr/>
        <p:txBody>
          <a:bodyPr/>
          <a:lstStyle/>
          <a:p>
            <a:r>
              <a:rPr lang="en-US" smtClean="0"/>
              <a:t>Prof.D.Ilangovan, Prof &amp; Head, Dept of Commerce Annamalai University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6" name="Date Placeholder 5"/>
          <p:cNvSpPr>
            <a:spLocks noGrp="1"/>
          </p:cNvSpPr>
          <p:nvPr>
            <p:ph type="dt" sz="half" idx="10"/>
          </p:nvPr>
        </p:nvSpPr>
        <p:spPr/>
        <p:txBody>
          <a:bodyPr/>
          <a:lstStyle/>
          <a:p>
            <a:fld id="{3732508E-09A2-4DCD-B003-FD34E2FF52A0}" type="datetime1">
              <a:rPr lang="en-US" smtClean="0"/>
              <a:pPr/>
              <a:t>18-Apr-20</a:t>
            </a:fld>
            <a:endParaRPr lang="en-US"/>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Cg practices in </a:t>
            </a:r>
            <a:r>
              <a:rPr lang="en-US" dirty="0" err="1" smtClean="0">
                <a:solidFill>
                  <a:srgbClr val="FF0000"/>
                </a:solidFill>
              </a:rPr>
              <a:t>india</a:t>
            </a:r>
            <a:r>
              <a:rPr lang="en-US" dirty="0" smtClean="0">
                <a:solidFill>
                  <a:srgbClr val="FF0000"/>
                </a:solidFill>
              </a:rPr>
              <a:t>      ……   cont…d</a:t>
            </a:r>
            <a:endParaRPr lang="en-US" dirty="0">
              <a:solidFill>
                <a:srgbClr val="FF0000"/>
              </a:solidFill>
            </a:endParaRPr>
          </a:p>
        </p:txBody>
      </p:sp>
      <p:sp>
        <p:nvSpPr>
          <p:cNvPr id="3" name="Content Placeholder 2"/>
          <p:cNvSpPr>
            <a:spLocks noGrp="1"/>
          </p:cNvSpPr>
          <p:nvPr>
            <p:ph idx="1"/>
          </p:nvPr>
        </p:nvSpPr>
        <p:spPr>
          <a:xfrm>
            <a:off x="0" y="1143000"/>
            <a:ext cx="9144000" cy="5562600"/>
          </a:xfrm>
        </p:spPr>
        <p:txBody>
          <a:bodyPr>
            <a:normAutofit fontScale="70000" lnSpcReduction="20000"/>
          </a:bodyPr>
          <a:lstStyle/>
          <a:p>
            <a:r>
              <a:rPr lang="en-US" b="1" dirty="0" smtClean="0"/>
              <a:t>BSE has collaborated with the International Finance Corporation (IFC) Washington, a member of the World Bank Group for developing a "CG Scorecard" for Indian corporate undertakings:</a:t>
            </a:r>
          </a:p>
          <a:p>
            <a:r>
              <a:rPr lang="en-US" dirty="0" smtClean="0"/>
              <a:t>The </a:t>
            </a:r>
            <a:r>
              <a:rPr lang="en-US" dirty="0" smtClean="0">
                <a:solidFill>
                  <a:srgbClr val="0070C0"/>
                </a:solidFill>
              </a:rPr>
              <a:t>CG Scorecard </a:t>
            </a:r>
            <a:r>
              <a:rPr lang="en-US" dirty="0" smtClean="0"/>
              <a:t>is developed on the basis of four OECD principles for Corporate Governance namely:</a:t>
            </a:r>
          </a:p>
          <a:p>
            <a:pPr marL="514350" lvl="0" indent="-514350">
              <a:buFont typeface="+mj-lt"/>
              <a:buAutoNum type="arabicPeriod"/>
            </a:pPr>
            <a:r>
              <a:rPr lang="en-US" dirty="0" smtClean="0">
                <a:solidFill>
                  <a:srgbClr val="FF0000"/>
                </a:solidFill>
              </a:rPr>
              <a:t>Enforcing rights and Equitable treatment of shareholders</a:t>
            </a:r>
          </a:p>
          <a:p>
            <a:pPr marL="514350" lvl="0" indent="-514350">
              <a:buFont typeface="+mj-lt"/>
              <a:buAutoNum type="arabicPeriod"/>
            </a:pPr>
            <a:r>
              <a:rPr lang="en-US" dirty="0" smtClean="0">
                <a:solidFill>
                  <a:srgbClr val="FF0000"/>
                </a:solidFill>
              </a:rPr>
              <a:t>Role of Stakeholders</a:t>
            </a:r>
          </a:p>
          <a:p>
            <a:pPr marL="514350" lvl="0" indent="-514350">
              <a:buFont typeface="+mj-lt"/>
              <a:buAutoNum type="arabicPeriod"/>
            </a:pPr>
            <a:r>
              <a:rPr lang="en-US" dirty="0" smtClean="0">
                <a:solidFill>
                  <a:srgbClr val="FF0000"/>
                </a:solidFill>
              </a:rPr>
              <a:t>Disclosures and Transparency</a:t>
            </a:r>
          </a:p>
          <a:p>
            <a:pPr marL="514350" lvl="0" indent="-514350">
              <a:buFont typeface="+mj-lt"/>
              <a:buAutoNum type="arabicPeriod"/>
            </a:pPr>
            <a:r>
              <a:rPr lang="en-US" dirty="0" smtClean="0">
                <a:solidFill>
                  <a:srgbClr val="FF0000"/>
                </a:solidFill>
              </a:rPr>
              <a:t>Responsibilities of the Board</a:t>
            </a:r>
          </a:p>
          <a:p>
            <a:r>
              <a:rPr lang="en-US" b="1" dirty="0" smtClean="0"/>
              <a:t>Evaluation method </a:t>
            </a:r>
            <a:r>
              <a:rPr lang="en-US" dirty="0" smtClean="0"/>
              <a:t/>
            </a:r>
            <a:br>
              <a:rPr lang="en-US" dirty="0" smtClean="0"/>
            </a:br>
            <a:r>
              <a:rPr lang="en-US" dirty="0" smtClean="0">
                <a:solidFill>
                  <a:srgbClr val="0070C0"/>
                </a:solidFill>
              </a:rPr>
              <a:t>The quality of Corporate Governance practices referred to in each question shall be </a:t>
            </a:r>
            <a:r>
              <a:rPr lang="en-US" dirty="0" err="1" smtClean="0">
                <a:solidFill>
                  <a:srgbClr val="0070C0"/>
                </a:solidFill>
              </a:rPr>
              <a:t>recognised</a:t>
            </a:r>
            <a:r>
              <a:rPr lang="en-US" dirty="0" smtClean="0">
                <a:solidFill>
                  <a:srgbClr val="0070C0"/>
                </a:solidFill>
              </a:rPr>
              <a:t> on three levels, viz.:</a:t>
            </a:r>
          </a:p>
          <a:p>
            <a:pPr lvl="0"/>
            <a:r>
              <a:rPr lang="en-US" dirty="0" smtClean="0">
                <a:solidFill>
                  <a:srgbClr val="0070C0"/>
                </a:solidFill>
              </a:rPr>
              <a:t>2 points: If the company follows global best practices for that element of Corporate Governance</a:t>
            </a:r>
          </a:p>
          <a:p>
            <a:pPr lvl="0"/>
            <a:r>
              <a:rPr lang="en-US" dirty="0" smtClean="0">
                <a:solidFill>
                  <a:srgbClr val="0070C0"/>
                </a:solidFill>
              </a:rPr>
              <a:t>1 point: If the company follows reasonable practices or meets the Indian standard for that element of Corporate Governance</a:t>
            </a:r>
          </a:p>
          <a:p>
            <a:pPr lvl="0"/>
            <a:r>
              <a:rPr lang="en-US" dirty="0" smtClean="0">
                <a:solidFill>
                  <a:srgbClr val="0070C0"/>
                </a:solidFill>
              </a:rPr>
              <a:t>0 point: If the company needs to improve in that element of Corporate Governance</a:t>
            </a:r>
          </a:p>
          <a:p>
            <a:pPr marL="514350" lvl="0" indent="-514350">
              <a:buFont typeface="+mj-lt"/>
              <a:buAutoNum type="arabicPeriod"/>
            </a:pPr>
            <a:endParaRPr lang="en-US" dirty="0" smtClean="0">
              <a:solidFill>
                <a:srgbClr val="FF0000"/>
              </a:solidFill>
            </a:endParaRPr>
          </a:p>
          <a:p>
            <a:endParaRPr lang="en-US" dirty="0"/>
          </a:p>
        </p:txBody>
      </p:sp>
      <p:sp>
        <p:nvSpPr>
          <p:cNvPr id="4" name="Footer Placeholder 3"/>
          <p:cNvSpPr>
            <a:spLocks noGrp="1"/>
          </p:cNvSpPr>
          <p:nvPr>
            <p:ph type="ftr" sz="quarter" idx="11"/>
          </p:nvPr>
        </p:nvSpPr>
        <p:spPr/>
        <p:txBody>
          <a:bodyPr/>
          <a:lstStyle/>
          <a:p>
            <a:r>
              <a:rPr lang="en-US" smtClean="0"/>
              <a:t>Prof.D.Ilangovan, Prof &amp; Head, Dept of Commerce Annamalai University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6" name="Date Placeholder 5"/>
          <p:cNvSpPr>
            <a:spLocks noGrp="1"/>
          </p:cNvSpPr>
          <p:nvPr>
            <p:ph type="dt" sz="half" idx="10"/>
          </p:nvPr>
        </p:nvSpPr>
        <p:spPr/>
        <p:txBody>
          <a:bodyPr/>
          <a:lstStyle/>
          <a:p>
            <a:fld id="{A2DD9FF2-6F3A-4105-B7B3-980CBC92395C}" type="datetime1">
              <a:rPr lang="en-US" smtClean="0"/>
              <a:pPr/>
              <a:t>18-Apr-20</a:t>
            </a:fld>
            <a:endParaRPr lang="en-US"/>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solidFill>
                  <a:srgbClr val="FF0000"/>
                </a:solidFill>
              </a:rPr>
              <a:t>Weightage</a:t>
            </a:r>
            <a:r>
              <a:rPr lang="en-US" dirty="0" smtClean="0">
                <a:solidFill>
                  <a:srgbClr val="FF0000"/>
                </a:solidFill>
              </a:rPr>
              <a:t> system in </a:t>
            </a:r>
            <a:r>
              <a:rPr lang="en-US" dirty="0" err="1" smtClean="0">
                <a:solidFill>
                  <a:srgbClr val="FF0000"/>
                </a:solidFill>
              </a:rPr>
              <a:t>indian</a:t>
            </a:r>
            <a:r>
              <a:rPr lang="en-US" dirty="0" smtClean="0">
                <a:solidFill>
                  <a:srgbClr val="FF0000"/>
                </a:solidFill>
              </a:rPr>
              <a:t> cg</a:t>
            </a:r>
            <a:endParaRPr lang="en-US" dirty="0">
              <a:solidFill>
                <a:srgbClr val="FF0000"/>
              </a:solidFill>
            </a:endParaRPr>
          </a:p>
        </p:txBody>
      </p:sp>
      <p:graphicFrame>
        <p:nvGraphicFramePr>
          <p:cNvPr id="7" name="Content Placeholder 6"/>
          <p:cNvGraphicFramePr>
            <a:graphicFrameLocks noGrp="1"/>
          </p:cNvGraphicFramePr>
          <p:nvPr>
            <p:ph idx="1"/>
          </p:nvPr>
        </p:nvGraphicFramePr>
        <p:xfrm>
          <a:off x="304800" y="1554161"/>
          <a:ext cx="8686800" cy="4136844"/>
        </p:xfrm>
        <a:graphic>
          <a:graphicData uri="http://schemas.openxmlformats.org/drawingml/2006/table">
            <a:tbl>
              <a:tblPr firstRow="1" bandRow="1">
                <a:tableStyleId>{5C22544A-7EE6-4342-B048-85BDC9FD1C3A}</a:tableStyleId>
              </a:tblPr>
              <a:tblGrid>
                <a:gridCol w="4343400"/>
                <a:gridCol w="4343400"/>
              </a:tblGrid>
              <a:tr h="57263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solidFill>
                            <a:srgbClr val="FFFFFF"/>
                          </a:solidFill>
                          <a:latin typeface="Arial"/>
                          <a:ea typeface="Times New Roman"/>
                          <a:cs typeface="Times New Roman"/>
                        </a:rPr>
                        <a:t>CATEGORY</a:t>
                      </a:r>
                      <a:endParaRPr lang="en-US" sz="2800" dirty="0" smtClean="0">
                        <a:latin typeface="Calibri"/>
                        <a:ea typeface="Times New Roman"/>
                        <a:cs typeface="Times New Roman"/>
                      </a:endParaRPr>
                    </a:p>
                    <a:p>
                      <a:pPr algn="ctr"/>
                      <a:endParaRPr lang="en-US" dirty="0"/>
                    </a:p>
                  </a:txBody>
                  <a:tcPr marL="0" marR="0" marT="0" marB="0" anchor="ctr"/>
                </a:tc>
                <a:tc>
                  <a:txBody>
                    <a:bodyPr/>
                    <a:lstStyle/>
                    <a:p>
                      <a:pPr algn="ctr"/>
                      <a:r>
                        <a:rPr lang="en-US" sz="2800" dirty="0" smtClean="0">
                          <a:latin typeface="Arial" pitchFamily="34" charset="0"/>
                          <a:cs typeface="Arial" pitchFamily="34" charset="0"/>
                        </a:rPr>
                        <a:t>PERCENTAGE</a:t>
                      </a:r>
                      <a:endParaRPr lang="en-US" sz="2800" dirty="0">
                        <a:latin typeface="Arial" pitchFamily="34" charset="0"/>
                        <a:cs typeface="Arial" pitchFamily="34" charset="0"/>
                      </a:endParaRPr>
                    </a:p>
                  </a:txBody>
                  <a:tcPr/>
                </a:tc>
              </a:tr>
              <a:tr h="572634">
                <a:tc>
                  <a:txBody>
                    <a:bodyPr/>
                    <a:lstStyle/>
                    <a:p>
                      <a:pPr marL="0" marR="0" algn="ctr">
                        <a:lnSpc>
                          <a:spcPct val="115000"/>
                        </a:lnSpc>
                        <a:spcBef>
                          <a:spcPts val="0"/>
                        </a:spcBef>
                        <a:spcAft>
                          <a:spcPts val="1000"/>
                        </a:spcAft>
                      </a:pPr>
                      <a:r>
                        <a:rPr lang="en-US" sz="2400" dirty="0" smtClean="0">
                          <a:solidFill>
                            <a:srgbClr val="FF0000"/>
                          </a:solidFill>
                          <a:latin typeface="Arial"/>
                          <a:ea typeface="Times New Roman"/>
                          <a:cs typeface="Times New Roman"/>
                        </a:rPr>
                        <a:t>Principle</a:t>
                      </a:r>
                      <a:endParaRPr lang="en-US" sz="2400" dirty="0">
                        <a:solidFill>
                          <a:srgbClr val="FF0000"/>
                        </a:solidFill>
                        <a:latin typeface="Calibri"/>
                        <a:ea typeface="Times New Roman"/>
                        <a:cs typeface="Times New Roman"/>
                      </a:endParaRPr>
                    </a:p>
                  </a:txBody>
                  <a:tcPr marL="56515" marR="56515" marT="0" marB="0" anchor="ctr"/>
                </a:tc>
                <a:tc>
                  <a:txBody>
                    <a:bodyPr/>
                    <a:lstStyle/>
                    <a:p>
                      <a:pPr marL="0" marR="0" algn="ctr">
                        <a:lnSpc>
                          <a:spcPct val="115000"/>
                        </a:lnSpc>
                        <a:spcBef>
                          <a:spcPts val="0"/>
                        </a:spcBef>
                        <a:spcAft>
                          <a:spcPts val="1000"/>
                        </a:spcAft>
                      </a:pPr>
                      <a:r>
                        <a:rPr lang="en-US" sz="2400" dirty="0">
                          <a:solidFill>
                            <a:srgbClr val="FF0000"/>
                          </a:solidFill>
                          <a:latin typeface="Arial"/>
                          <a:ea typeface="Times New Roman"/>
                          <a:cs typeface="Times New Roman"/>
                        </a:rPr>
                        <a:t>Category </a:t>
                      </a:r>
                      <a:r>
                        <a:rPr lang="en-US" sz="2400" dirty="0" smtClean="0">
                          <a:solidFill>
                            <a:srgbClr val="FF0000"/>
                          </a:solidFill>
                          <a:latin typeface="Arial"/>
                          <a:ea typeface="Times New Roman"/>
                          <a:cs typeface="Times New Roman"/>
                        </a:rPr>
                        <a:t>weight</a:t>
                      </a:r>
                      <a:endParaRPr lang="en-US" sz="2400" dirty="0">
                        <a:solidFill>
                          <a:srgbClr val="FF0000"/>
                        </a:solidFill>
                        <a:latin typeface="Calibri"/>
                        <a:ea typeface="Times New Roman"/>
                        <a:cs typeface="Times New Roman"/>
                      </a:endParaRPr>
                    </a:p>
                  </a:txBody>
                  <a:tcPr marL="56515" marR="56515" marT="0" marB="0" anchor="ctr"/>
                </a:tc>
              </a:tr>
              <a:tr h="572634">
                <a:tc>
                  <a:txBody>
                    <a:bodyPr/>
                    <a:lstStyle/>
                    <a:p>
                      <a:pPr marL="0" marR="0">
                        <a:lnSpc>
                          <a:spcPct val="115000"/>
                        </a:lnSpc>
                        <a:spcBef>
                          <a:spcPts val="0"/>
                        </a:spcBef>
                        <a:spcAft>
                          <a:spcPts val="1000"/>
                        </a:spcAft>
                      </a:pPr>
                      <a:r>
                        <a:rPr lang="en-US" sz="1600" dirty="0">
                          <a:solidFill>
                            <a:srgbClr val="000000"/>
                          </a:solidFill>
                          <a:latin typeface="Arial"/>
                          <a:ea typeface="Times New Roman"/>
                          <a:cs typeface="Times New Roman"/>
                        </a:rPr>
                        <a:t>Rights &amp; Equitable Treatment of shareholders</a:t>
                      </a:r>
                      <a:endParaRPr lang="en-US" sz="1600" dirty="0">
                        <a:latin typeface="Calibri"/>
                        <a:ea typeface="Times New Roman"/>
                        <a:cs typeface="Times New Roman"/>
                      </a:endParaRPr>
                    </a:p>
                  </a:txBody>
                  <a:tcPr marL="56515" marR="27940" marT="0" marB="0" anchor="ctr"/>
                </a:tc>
                <a:tc>
                  <a:txBody>
                    <a:bodyPr/>
                    <a:lstStyle/>
                    <a:p>
                      <a:pPr marL="0" marR="0" algn="ctr">
                        <a:lnSpc>
                          <a:spcPct val="115000"/>
                        </a:lnSpc>
                        <a:spcBef>
                          <a:spcPts val="0"/>
                        </a:spcBef>
                        <a:spcAft>
                          <a:spcPts val="1000"/>
                        </a:spcAft>
                      </a:pPr>
                      <a:r>
                        <a:rPr lang="en-US" sz="2000">
                          <a:solidFill>
                            <a:srgbClr val="000000"/>
                          </a:solidFill>
                          <a:latin typeface="Arial"/>
                          <a:ea typeface="Times New Roman"/>
                          <a:cs typeface="Times New Roman"/>
                        </a:rPr>
                        <a:t>30</a:t>
                      </a:r>
                      <a:endParaRPr lang="en-US" sz="2000">
                        <a:latin typeface="Calibri"/>
                        <a:ea typeface="Times New Roman"/>
                        <a:cs typeface="Times New Roman"/>
                      </a:endParaRPr>
                    </a:p>
                  </a:txBody>
                  <a:tcPr marL="56515" marR="27940" marT="0" marB="0" anchor="ctr"/>
                </a:tc>
              </a:tr>
              <a:tr h="572634">
                <a:tc>
                  <a:txBody>
                    <a:bodyPr/>
                    <a:lstStyle/>
                    <a:p>
                      <a:pPr marL="0" marR="0">
                        <a:lnSpc>
                          <a:spcPct val="115000"/>
                        </a:lnSpc>
                        <a:spcBef>
                          <a:spcPts val="0"/>
                        </a:spcBef>
                        <a:spcAft>
                          <a:spcPts val="1000"/>
                        </a:spcAft>
                      </a:pPr>
                      <a:r>
                        <a:rPr lang="en-US" sz="1800">
                          <a:solidFill>
                            <a:srgbClr val="000000"/>
                          </a:solidFill>
                          <a:latin typeface="Arial"/>
                          <a:ea typeface="Times New Roman"/>
                          <a:cs typeface="Times New Roman"/>
                        </a:rPr>
                        <a:t>Role of stakeholders</a:t>
                      </a:r>
                      <a:endParaRPr lang="en-US" sz="1800">
                        <a:latin typeface="Calibri"/>
                        <a:ea typeface="Times New Roman"/>
                        <a:cs typeface="Times New Roman"/>
                      </a:endParaRPr>
                    </a:p>
                  </a:txBody>
                  <a:tcPr marL="56515" marR="27940" marT="0" marB="0" anchor="ctr"/>
                </a:tc>
                <a:tc>
                  <a:txBody>
                    <a:bodyPr/>
                    <a:lstStyle/>
                    <a:p>
                      <a:pPr marL="0" marR="0" algn="ctr">
                        <a:lnSpc>
                          <a:spcPct val="115000"/>
                        </a:lnSpc>
                        <a:spcBef>
                          <a:spcPts val="0"/>
                        </a:spcBef>
                        <a:spcAft>
                          <a:spcPts val="1000"/>
                        </a:spcAft>
                      </a:pPr>
                      <a:r>
                        <a:rPr lang="en-US" sz="2000">
                          <a:solidFill>
                            <a:srgbClr val="000000"/>
                          </a:solidFill>
                          <a:latin typeface="Arial"/>
                          <a:ea typeface="Times New Roman"/>
                          <a:cs typeface="Times New Roman"/>
                        </a:rPr>
                        <a:t>10</a:t>
                      </a:r>
                      <a:endParaRPr lang="en-US" sz="2000">
                        <a:latin typeface="Calibri"/>
                        <a:ea typeface="Times New Roman"/>
                        <a:cs typeface="Times New Roman"/>
                      </a:endParaRPr>
                    </a:p>
                  </a:txBody>
                  <a:tcPr marL="56515" marR="27940" marT="0" marB="0" anchor="ctr"/>
                </a:tc>
              </a:tr>
              <a:tr h="572634">
                <a:tc>
                  <a:txBody>
                    <a:bodyPr/>
                    <a:lstStyle/>
                    <a:p>
                      <a:pPr marL="0" marR="0">
                        <a:lnSpc>
                          <a:spcPct val="115000"/>
                        </a:lnSpc>
                        <a:spcBef>
                          <a:spcPts val="0"/>
                        </a:spcBef>
                        <a:spcAft>
                          <a:spcPts val="1000"/>
                        </a:spcAft>
                      </a:pPr>
                      <a:r>
                        <a:rPr lang="en-US" sz="1800">
                          <a:solidFill>
                            <a:srgbClr val="000000"/>
                          </a:solidFill>
                          <a:latin typeface="Arial"/>
                          <a:ea typeface="Times New Roman"/>
                          <a:cs typeface="Times New Roman"/>
                        </a:rPr>
                        <a:t>Disclosure &amp; Transparency</a:t>
                      </a:r>
                      <a:endParaRPr lang="en-US" sz="1800">
                        <a:latin typeface="Calibri"/>
                        <a:ea typeface="Times New Roman"/>
                        <a:cs typeface="Times New Roman"/>
                      </a:endParaRPr>
                    </a:p>
                  </a:txBody>
                  <a:tcPr marL="56515" marR="27940" marT="0" marB="0" anchor="ctr"/>
                </a:tc>
                <a:tc>
                  <a:txBody>
                    <a:bodyPr/>
                    <a:lstStyle/>
                    <a:p>
                      <a:pPr marL="0" marR="0" algn="ctr">
                        <a:lnSpc>
                          <a:spcPct val="115000"/>
                        </a:lnSpc>
                        <a:spcBef>
                          <a:spcPts val="0"/>
                        </a:spcBef>
                        <a:spcAft>
                          <a:spcPts val="1000"/>
                        </a:spcAft>
                      </a:pPr>
                      <a:r>
                        <a:rPr lang="en-US" sz="2000">
                          <a:solidFill>
                            <a:srgbClr val="000000"/>
                          </a:solidFill>
                          <a:latin typeface="Arial"/>
                          <a:ea typeface="Times New Roman"/>
                          <a:cs typeface="Times New Roman"/>
                        </a:rPr>
                        <a:t>30</a:t>
                      </a:r>
                      <a:endParaRPr lang="en-US" sz="2000">
                        <a:latin typeface="Calibri"/>
                        <a:ea typeface="Times New Roman"/>
                        <a:cs typeface="Times New Roman"/>
                      </a:endParaRPr>
                    </a:p>
                  </a:txBody>
                  <a:tcPr marL="56515" marR="27940" marT="0" marB="0" anchor="ctr"/>
                </a:tc>
              </a:tr>
              <a:tr h="572634">
                <a:tc>
                  <a:txBody>
                    <a:bodyPr/>
                    <a:lstStyle/>
                    <a:p>
                      <a:pPr marL="0" marR="0">
                        <a:lnSpc>
                          <a:spcPct val="115000"/>
                        </a:lnSpc>
                        <a:spcBef>
                          <a:spcPts val="0"/>
                        </a:spcBef>
                        <a:spcAft>
                          <a:spcPts val="1000"/>
                        </a:spcAft>
                      </a:pPr>
                      <a:r>
                        <a:rPr lang="en-US" sz="1800">
                          <a:solidFill>
                            <a:srgbClr val="000000"/>
                          </a:solidFill>
                          <a:latin typeface="Arial"/>
                          <a:ea typeface="Times New Roman"/>
                          <a:cs typeface="Times New Roman"/>
                        </a:rPr>
                        <a:t>Responsibilities of Board</a:t>
                      </a:r>
                      <a:endParaRPr lang="en-US" sz="1800">
                        <a:latin typeface="Calibri"/>
                        <a:ea typeface="Times New Roman"/>
                        <a:cs typeface="Times New Roman"/>
                      </a:endParaRPr>
                    </a:p>
                  </a:txBody>
                  <a:tcPr marL="56515" marR="27940" marT="0" marB="0" anchor="ctr"/>
                </a:tc>
                <a:tc>
                  <a:txBody>
                    <a:bodyPr/>
                    <a:lstStyle/>
                    <a:p>
                      <a:pPr marL="0" marR="0" algn="ctr">
                        <a:lnSpc>
                          <a:spcPct val="115000"/>
                        </a:lnSpc>
                        <a:spcBef>
                          <a:spcPts val="0"/>
                        </a:spcBef>
                        <a:spcAft>
                          <a:spcPts val="1000"/>
                        </a:spcAft>
                      </a:pPr>
                      <a:r>
                        <a:rPr lang="en-US" sz="2000">
                          <a:solidFill>
                            <a:srgbClr val="000000"/>
                          </a:solidFill>
                          <a:latin typeface="Arial"/>
                          <a:ea typeface="Times New Roman"/>
                          <a:cs typeface="Times New Roman"/>
                        </a:rPr>
                        <a:t>30</a:t>
                      </a:r>
                      <a:endParaRPr lang="en-US" sz="2000">
                        <a:latin typeface="Calibri"/>
                        <a:ea typeface="Times New Roman"/>
                        <a:cs typeface="Times New Roman"/>
                      </a:endParaRPr>
                    </a:p>
                  </a:txBody>
                  <a:tcPr marL="56515" marR="27940" marT="0" marB="0" anchor="ctr"/>
                </a:tc>
              </a:tr>
              <a:tr h="572634">
                <a:tc>
                  <a:txBody>
                    <a:bodyPr/>
                    <a:lstStyle/>
                    <a:p>
                      <a:pPr marL="0" marR="0">
                        <a:lnSpc>
                          <a:spcPct val="115000"/>
                        </a:lnSpc>
                        <a:spcBef>
                          <a:spcPts val="0"/>
                        </a:spcBef>
                        <a:spcAft>
                          <a:spcPts val="1000"/>
                        </a:spcAft>
                      </a:pPr>
                      <a:r>
                        <a:rPr lang="en-US" sz="1800" b="1" dirty="0">
                          <a:solidFill>
                            <a:srgbClr val="000000"/>
                          </a:solidFill>
                          <a:latin typeface="Arial"/>
                          <a:ea typeface="Times New Roman"/>
                          <a:cs typeface="Times New Roman"/>
                        </a:rPr>
                        <a:t>Total</a:t>
                      </a:r>
                      <a:endParaRPr lang="en-US" sz="1800" dirty="0">
                        <a:latin typeface="Calibri"/>
                        <a:ea typeface="Times New Roman"/>
                        <a:cs typeface="Times New Roman"/>
                      </a:endParaRPr>
                    </a:p>
                  </a:txBody>
                  <a:tcPr marL="56515" marR="27940" marT="0" marB="0" anchor="ctr"/>
                </a:tc>
                <a:tc>
                  <a:txBody>
                    <a:bodyPr/>
                    <a:lstStyle/>
                    <a:p>
                      <a:pPr marL="0" marR="0" algn="ctr">
                        <a:lnSpc>
                          <a:spcPct val="115000"/>
                        </a:lnSpc>
                        <a:spcBef>
                          <a:spcPts val="0"/>
                        </a:spcBef>
                        <a:spcAft>
                          <a:spcPts val="1000"/>
                        </a:spcAft>
                      </a:pPr>
                      <a:r>
                        <a:rPr lang="en-US" sz="2000" b="1" dirty="0">
                          <a:solidFill>
                            <a:srgbClr val="000000"/>
                          </a:solidFill>
                          <a:latin typeface="Arial"/>
                          <a:ea typeface="Times New Roman"/>
                          <a:cs typeface="Times New Roman"/>
                        </a:rPr>
                        <a:t>100</a:t>
                      </a:r>
                      <a:endParaRPr lang="en-US" sz="2000" dirty="0">
                        <a:latin typeface="Calibri"/>
                        <a:ea typeface="Times New Roman"/>
                        <a:cs typeface="Times New Roman"/>
                      </a:endParaRPr>
                    </a:p>
                  </a:txBody>
                  <a:tcPr marL="56515" marR="27940" marT="0" marB="0" anchor="ctr"/>
                </a:tc>
              </a:tr>
            </a:tbl>
          </a:graphicData>
        </a:graphic>
      </p:graphicFrame>
      <p:sp>
        <p:nvSpPr>
          <p:cNvPr id="4" name="Footer Placeholder 3"/>
          <p:cNvSpPr>
            <a:spLocks noGrp="1"/>
          </p:cNvSpPr>
          <p:nvPr>
            <p:ph type="ftr" sz="quarter" idx="11"/>
          </p:nvPr>
        </p:nvSpPr>
        <p:spPr/>
        <p:txBody>
          <a:bodyPr/>
          <a:lstStyle/>
          <a:p>
            <a:r>
              <a:rPr lang="en-US" smtClean="0"/>
              <a:t>Prof.D.Ilangovan, Prof &amp; Head, Dept of Commerce Annamalai University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6" name="Date Placeholder 5"/>
          <p:cNvSpPr>
            <a:spLocks noGrp="1"/>
          </p:cNvSpPr>
          <p:nvPr>
            <p:ph type="dt" sz="half" idx="10"/>
          </p:nvPr>
        </p:nvSpPr>
        <p:spPr/>
        <p:txBody>
          <a:bodyPr/>
          <a:lstStyle/>
          <a:p>
            <a:fld id="{463BC97D-3716-4712-BB4A-A374DD543F1F}" type="datetime1">
              <a:rPr lang="en-US" smtClean="0"/>
              <a:pPr/>
              <a:t>18-Apr-20</a:t>
            </a:fld>
            <a:endParaRPr lang="en-US"/>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solidFill>
                  <a:srgbClr val="FF0000"/>
                </a:solidFill>
              </a:rPr>
              <a:t>A presentation by </a:t>
            </a:r>
            <a:r>
              <a:rPr lang="en-US" sz="2800" dirty="0" err="1" smtClean="0">
                <a:solidFill>
                  <a:srgbClr val="00B050"/>
                </a:solidFill>
              </a:rPr>
              <a:t>Prof</a:t>
            </a:r>
            <a:r>
              <a:rPr lang="en-US" dirty="0" err="1" smtClean="0">
                <a:solidFill>
                  <a:srgbClr val="00B050"/>
                </a:solidFill>
              </a:rPr>
              <a:t>.d</a:t>
            </a:r>
            <a:r>
              <a:rPr lang="en-US" dirty="0" smtClean="0">
                <a:solidFill>
                  <a:srgbClr val="00B050"/>
                </a:solidFill>
              </a:rPr>
              <a:t>. </a:t>
            </a:r>
            <a:r>
              <a:rPr lang="en-US" dirty="0" err="1" smtClean="0">
                <a:solidFill>
                  <a:srgbClr val="00B050"/>
                </a:solidFill>
              </a:rPr>
              <a:t>ilangovan</a:t>
            </a:r>
            <a:endParaRPr lang="en-US" dirty="0">
              <a:solidFill>
                <a:srgbClr val="00B050"/>
              </a:solidFill>
            </a:endParaRPr>
          </a:p>
        </p:txBody>
      </p:sp>
      <p:sp>
        <p:nvSpPr>
          <p:cNvPr id="3" name="Content Placeholder 2"/>
          <p:cNvSpPr>
            <a:spLocks noGrp="1"/>
          </p:cNvSpPr>
          <p:nvPr>
            <p:ph idx="1"/>
          </p:nvPr>
        </p:nvSpPr>
        <p:spPr>
          <a:xfrm>
            <a:off x="0" y="1554162"/>
            <a:ext cx="9144000" cy="5075238"/>
          </a:xfrm>
          <a:scene3d>
            <a:camera prst="perspectiveBelow"/>
            <a:lightRig rig="threePt" dir="t"/>
          </a:scene3d>
        </p:spPr>
        <p:style>
          <a:lnRef idx="1">
            <a:schemeClr val="accent4"/>
          </a:lnRef>
          <a:fillRef idx="2">
            <a:schemeClr val="accent4"/>
          </a:fillRef>
          <a:effectRef idx="1">
            <a:schemeClr val="accent4"/>
          </a:effectRef>
          <a:fontRef idx="minor">
            <a:schemeClr val="dk1"/>
          </a:fontRef>
        </p:style>
        <p:txBody>
          <a:bodyPr>
            <a:normAutofit/>
          </a:bodyPr>
          <a:lstStyle/>
          <a:p>
            <a:pPr algn="ctr">
              <a:spcBef>
                <a:spcPts val="0"/>
              </a:spcBef>
              <a:buNone/>
            </a:pPr>
            <a:r>
              <a:rPr lang="en-US" sz="6000" dirty="0" smtClean="0">
                <a:ln>
                  <a:solidFill>
                    <a:srgbClr val="002060"/>
                  </a:solidFill>
                </a:ln>
                <a:solidFill>
                  <a:srgbClr val="FF00FF"/>
                </a:solidFill>
              </a:rPr>
              <a:t>INTERNATIONAL </a:t>
            </a:r>
          </a:p>
          <a:p>
            <a:pPr algn="ctr">
              <a:spcBef>
                <a:spcPts val="0"/>
              </a:spcBef>
              <a:buNone/>
            </a:pPr>
            <a:r>
              <a:rPr lang="en-US" sz="6000" dirty="0" smtClean="0">
                <a:ln>
                  <a:solidFill>
                    <a:srgbClr val="002060"/>
                  </a:solidFill>
                </a:ln>
                <a:solidFill>
                  <a:srgbClr val="FF00FF"/>
                </a:solidFill>
              </a:rPr>
              <a:t>BENCH-MARKS IN CORPORATE GOVERNANCE PRACTICES</a:t>
            </a:r>
          </a:p>
          <a:p>
            <a:pPr algn="ctr">
              <a:spcBef>
                <a:spcPts val="0"/>
              </a:spcBef>
              <a:buNone/>
            </a:pPr>
            <a:endParaRPr lang="en-US" sz="1800" dirty="0">
              <a:ln>
                <a:solidFill>
                  <a:srgbClr val="002060"/>
                </a:solidFill>
              </a:ln>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988D7D79-BF08-46C1-8CB4-478C9E0FFBF1}"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OVERALL ASSESSMENT</a:t>
            </a:r>
            <a:endParaRPr lang="en-US" dirty="0">
              <a:solidFill>
                <a:srgbClr val="FF0000"/>
              </a:solidFill>
            </a:endParaRPr>
          </a:p>
        </p:txBody>
      </p:sp>
      <p:sp>
        <p:nvSpPr>
          <p:cNvPr id="3" name="Content Placeholder 2"/>
          <p:cNvSpPr>
            <a:spLocks noGrp="1"/>
          </p:cNvSpPr>
          <p:nvPr>
            <p:ph idx="1"/>
          </p:nvPr>
        </p:nvSpPr>
        <p:spPr>
          <a:xfrm>
            <a:off x="304800" y="1554162"/>
            <a:ext cx="8686800" cy="5151438"/>
          </a:xfrm>
        </p:spPr>
        <p:txBody>
          <a:bodyPr>
            <a:normAutofit fontScale="92500"/>
          </a:bodyPr>
          <a:lstStyle/>
          <a:p>
            <a:pPr>
              <a:buNone/>
            </a:pPr>
            <a:r>
              <a:rPr lang="en-US" b="1" dirty="0" smtClean="0">
                <a:solidFill>
                  <a:srgbClr val="7030A0"/>
                </a:solidFill>
              </a:rPr>
              <a:t>1, Corporate governance codes are applicable in case of MNCs in general</a:t>
            </a:r>
          </a:p>
          <a:p>
            <a:pPr>
              <a:buNone/>
            </a:pPr>
            <a:r>
              <a:rPr lang="en-US" b="1" dirty="0" smtClean="0">
                <a:solidFill>
                  <a:srgbClr val="7030A0"/>
                </a:solidFill>
              </a:rPr>
              <a:t>2. CG Bench marks are local specific in a country</a:t>
            </a:r>
          </a:p>
          <a:p>
            <a:pPr>
              <a:buNone/>
            </a:pPr>
            <a:r>
              <a:rPr lang="en-US" b="1" dirty="0" smtClean="0">
                <a:solidFill>
                  <a:srgbClr val="7030A0"/>
                </a:solidFill>
              </a:rPr>
              <a:t>3. The same MNC may have different CG codes/ benchmarks while functioning in different countries</a:t>
            </a:r>
          </a:p>
          <a:p>
            <a:pPr>
              <a:buNone/>
            </a:pPr>
            <a:r>
              <a:rPr lang="en-US" b="1" dirty="0" smtClean="0">
                <a:solidFill>
                  <a:srgbClr val="7030A0"/>
                </a:solidFill>
              </a:rPr>
              <a:t>4. The socio-economic and political factors will decide the CG codes and bench marks of a nation</a:t>
            </a:r>
          </a:p>
          <a:p>
            <a:pPr>
              <a:buNone/>
            </a:pPr>
            <a:r>
              <a:rPr lang="en-US" b="1" dirty="0" smtClean="0">
                <a:solidFill>
                  <a:srgbClr val="7030A0"/>
                </a:solidFill>
              </a:rPr>
              <a:t>5. However no MNC can escape from certain uniform or identical codes and bench marks</a:t>
            </a:r>
            <a:endParaRPr lang="en-US" b="1"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68615804-0337-457A-B7E3-8BF1F8646487}"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rgbClr val="FF0000"/>
                </a:solidFill>
              </a:rPr>
              <a:t>THANK YOU ALL</a:t>
            </a:r>
            <a:endParaRPr lang="en-US" sz="4000" dirty="0">
              <a:solidFill>
                <a:srgbClr val="FF0000"/>
              </a:solidFill>
            </a:endParaRPr>
          </a:p>
        </p:txBody>
      </p:sp>
      <p:pic>
        <p:nvPicPr>
          <p:cNvPr id="4" name="Content Placeholder 3" descr="Doves.jpeg"/>
          <p:cNvPicPr>
            <a:picLocks noGrp="1" noChangeAspect="1"/>
          </p:cNvPicPr>
          <p:nvPr>
            <p:ph idx="1"/>
          </p:nvPr>
        </p:nvPicPr>
        <p:blipFill>
          <a:blip r:embed="rId2"/>
          <a:stretch>
            <a:fillRect/>
          </a:stretch>
        </p:blipFill>
        <p:spPr>
          <a:xfrm>
            <a:off x="457200" y="1554162"/>
            <a:ext cx="8305800" cy="4846637"/>
          </a:xfrm>
        </p:spPr>
      </p:pic>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Prof.D.Ilangovan, Prof &amp; Head, Dept of Commerce Annamalai University </a:t>
            </a:r>
            <a:endParaRPr lang="en-US"/>
          </a:p>
        </p:txBody>
      </p:sp>
      <p:sp>
        <p:nvSpPr>
          <p:cNvPr id="7" name="Date Placeholder 6"/>
          <p:cNvSpPr>
            <a:spLocks noGrp="1"/>
          </p:cNvSpPr>
          <p:nvPr>
            <p:ph type="dt" sz="half" idx="10"/>
          </p:nvPr>
        </p:nvSpPr>
        <p:spPr/>
        <p:txBody>
          <a:bodyPr/>
          <a:lstStyle/>
          <a:p>
            <a:fld id="{EA43F09A-5521-4453-806E-39F4979E02F9}"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MEANING OF CORPORATE GOVERNANCE</a:t>
            </a:r>
            <a:endParaRPr lang="en-US" dirty="0">
              <a:solidFill>
                <a:srgbClr val="FF0000"/>
              </a:solidFill>
            </a:endParaRPr>
          </a:p>
        </p:txBody>
      </p:sp>
      <p:sp>
        <p:nvSpPr>
          <p:cNvPr id="3" name="Content Placeholder 2"/>
          <p:cNvSpPr>
            <a:spLocks noGrp="1"/>
          </p:cNvSpPr>
          <p:nvPr>
            <p:ph idx="1"/>
          </p:nvPr>
        </p:nvSpPr>
        <p:spPr>
          <a:xfrm>
            <a:off x="152400" y="1371600"/>
            <a:ext cx="8839200" cy="5486400"/>
          </a:xfrm>
        </p:spPr>
        <p:txBody>
          <a:bodyPr>
            <a:normAutofit fontScale="77500" lnSpcReduction="20000"/>
          </a:bodyPr>
          <a:lstStyle/>
          <a:p>
            <a:r>
              <a:rPr lang="en-US" dirty="0" smtClean="0">
                <a:solidFill>
                  <a:srgbClr val="7030A0"/>
                </a:solidFill>
              </a:rPr>
              <a:t>Corporate Governance is the system by which businesses are directed and controlled in the best interests of all stakeholders. Corporate Governance lays emphasis on ethics, fair business practices, transparency, disclosures and conduct of business for the benefit of all stakeholders</a:t>
            </a:r>
            <a:r>
              <a:rPr lang="en-US" dirty="0" smtClean="0"/>
              <a:t>.</a:t>
            </a:r>
          </a:p>
          <a:p>
            <a:r>
              <a:rPr lang="en-US" dirty="0" smtClean="0"/>
              <a:t>	</a:t>
            </a:r>
            <a:r>
              <a:rPr lang="en-US" dirty="0" smtClean="0">
                <a:solidFill>
                  <a:srgbClr val="002060"/>
                </a:solidFill>
              </a:rPr>
              <a:t>Corporate governance specifies the rights and liabilities of different group of people like the chief executives, directors of the board, managers of different departments and other stakeholders. This helps to provide the structure through which the objectives of the company formulated and their performance is monitored. </a:t>
            </a:r>
          </a:p>
          <a:p>
            <a:r>
              <a:rPr lang="en-US" dirty="0" smtClean="0"/>
              <a:t>	</a:t>
            </a:r>
            <a:r>
              <a:rPr lang="en-US" dirty="0" smtClean="0">
                <a:solidFill>
                  <a:srgbClr val="C00000"/>
                </a:solidFill>
              </a:rPr>
              <a:t>Corporate Governance maintains balance among individual goals, societal goals, economic goals and social goals. For example companies like Infosys, Wipro, Reliance, Hindustan </a:t>
            </a:r>
            <a:r>
              <a:rPr lang="en-US" dirty="0" err="1" smtClean="0">
                <a:solidFill>
                  <a:srgbClr val="C00000"/>
                </a:solidFill>
              </a:rPr>
              <a:t>Uni</a:t>
            </a:r>
            <a:r>
              <a:rPr lang="en-US" dirty="0" smtClean="0">
                <a:solidFill>
                  <a:srgbClr val="C00000"/>
                </a:solidFill>
              </a:rPr>
              <a:t> Lever Ltd. etc. have implemented corporate governance codes which ensure ethical and efficient conduct leading to their development.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EA4E6230-80A8-454B-A61B-312EADC4576D}"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DEFINITION OF CORPORATE GOVERNANCE</a:t>
            </a:r>
            <a:endParaRPr lang="en-US" dirty="0">
              <a:solidFill>
                <a:srgbClr val="FF0000"/>
              </a:solidFill>
            </a:endParaRPr>
          </a:p>
        </p:txBody>
      </p:sp>
      <p:sp>
        <p:nvSpPr>
          <p:cNvPr id="3" name="Content Placeholder 2"/>
          <p:cNvSpPr>
            <a:spLocks noGrp="1"/>
          </p:cNvSpPr>
          <p:nvPr>
            <p:ph idx="1"/>
          </p:nvPr>
        </p:nvSpPr>
        <p:spPr>
          <a:xfrm>
            <a:off x="0" y="1554162"/>
            <a:ext cx="9144000" cy="5075238"/>
          </a:xfrm>
        </p:spPr>
        <p:txBody>
          <a:bodyPr>
            <a:normAutofit/>
          </a:bodyPr>
          <a:lstStyle/>
          <a:p>
            <a:r>
              <a:rPr lang="en-US" b="1" dirty="0" smtClean="0"/>
              <a:t>There are different definitions contributed by various authors, some important definitions are as follows</a:t>
            </a:r>
            <a:r>
              <a:rPr lang="en-US" dirty="0" smtClean="0"/>
              <a:t>.</a:t>
            </a:r>
          </a:p>
          <a:p>
            <a:pPr>
              <a:buNone/>
            </a:pPr>
            <a:r>
              <a:rPr lang="en-US" b="1" dirty="0" smtClean="0">
                <a:solidFill>
                  <a:srgbClr val="C00000"/>
                </a:solidFill>
              </a:rPr>
              <a:t>“Corporate governance is about promoting fairness, transparency and accountability.”     </a:t>
            </a:r>
            <a:r>
              <a:rPr lang="en-US" sz="3300" b="1" i="1" dirty="0" smtClean="0">
                <a:solidFill>
                  <a:srgbClr val="7030A0"/>
                </a:solidFill>
              </a:rPr>
              <a:t>-  </a:t>
            </a:r>
            <a:r>
              <a:rPr lang="en-US" sz="2600" b="1" i="1" dirty="0" smtClean="0">
                <a:solidFill>
                  <a:srgbClr val="7030A0"/>
                </a:solidFill>
              </a:rPr>
              <a:t>World Bank</a:t>
            </a:r>
            <a:endParaRPr lang="en-US" dirty="0" smtClean="0"/>
          </a:p>
          <a:p>
            <a:pPr>
              <a:buNone/>
            </a:pPr>
            <a:r>
              <a:rPr lang="en-US" b="1" dirty="0" smtClean="0">
                <a:solidFill>
                  <a:srgbClr val="0070C0"/>
                </a:solidFill>
              </a:rPr>
              <a:t>“Corporate governance is defined as the system by which companies are directed and controlled.”</a:t>
            </a:r>
            <a:r>
              <a:rPr lang="en-US" i="1" dirty="0" smtClean="0"/>
              <a:t>						</a:t>
            </a:r>
            <a:r>
              <a:rPr lang="en-US" b="1" i="1" dirty="0" smtClean="0">
                <a:solidFill>
                  <a:srgbClr val="0070C0"/>
                </a:solidFill>
              </a:rPr>
              <a:t>-Cadbury </a:t>
            </a:r>
            <a:r>
              <a:rPr lang="en-US" i="1" dirty="0" smtClean="0">
                <a:solidFill>
                  <a:srgbClr val="0070C0"/>
                </a:solidFill>
              </a:rPr>
              <a:t>committee</a:t>
            </a:r>
            <a:endParaRPr lang="en-US" dirty="0" smtClean="0">
              <a:solidFill>
                <a:srgbClr val="0070C0"/>
              </a:solidFill>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74192828-9739-4F13-B573-84AA0F844CA8}"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BENEFITS OF CORPORATE GOVERNANCE</a:t>
            </a:r>
            <a:endParaRPr lang="en-US" dirty="0">
              <a:solidFill>
                <a:srgbClr val="FF0000"/>
              </a:solidFill>
            </a:endParaRPr>
          </a:p>
        </p:txBody>
      </p:sp>
      <p:sp>
        <p:nvSpPr>
          <p:cNvPr id="3" name="Content Placeholder 2"/>
          <p:cNvSpPr>
            <a:spLocks noGrp="1"/>
          </p:cNvSpPr>
          <p:nvPr>
            <p:ph idx="1"/>
          </p:nvPr>
        </p:nvSpPr>
        <p:spPr>
          <a:xfrm>
            <a:off x="304800" y="1554162"/>
            <a:ext cx="8686800" cy="5151438"/>
          </a:xfrm>
          <a:solidFill>
            <a:schemeClr val="accent5">
              <a:lumMod val="20000"/>
              <a:lumOff val="80000"/>
            </a:schemeClr>
          </a:solidFill>
          <a:ln>
            <a:solidFill>
              <a:srgbClr val="FF0000"/>
            </a:solidFill>
          </a:ln>
          <a:scene3d>
            <a:camera prst="orthographicFront"/>
            <a:lightRig rig="threePt" dir="t"/>
          </a:scene3d>
          <a:sp3d>
            <a:bevelT prst="angle"/>
          </a:sp3d>
        </p:spPr>
        <p:txBody>
          <a:bodyPr>
            <a:normAutofit fontScale="70000" lnSpcReduction="20000"/>
          </a:bodyPr>
          <a:lstStyle/>
          <a:p>
            <a:pPr>
              <a:buNone/>
            </a:pPr>
            <a:r>
              <a:rPr lang="en-US" b="1" dirty="0" smtClean="0">
                <a:solidFill>
                  <a:srgbClr val="002060"/>
                </a:solidFill>
              </a:rPr>
              <a:t>Balanced economic development is made possible through transparent management under corporate governance. All Stakeholders interests are protected and promoted through corporate governance. Some of the benefits of corporate governance are as follows</a:t>
            </a:r>
          </a:p>
          <a:p>
            <a:pPr lvl="0"/>
            <a:r>
              <a:rPr lang="en-US" b="1" dirty="0" smtClean="0">
                <a:solidFill>
                  <a:srgbClr val="00B050"/>
                </a:solidFill>
              </a:rPr>
              <a:t>Good corporate governance enables corporate success and economic development.</a:t>
            </a:r>
          </a:p>
          <a:p>
            <a:pPr lvl="0"/>
            <a:r>
              <a:rPr lang="en-US" b="1" dirty="0" smtClean="0">
                <a:solidFill>
                  <a:srgbClr val="00B050"/>
                </a:solidFill>
              </a:rPr>
              <a:t>Ensures stable growth of organizations.</a:t>
            </a:r>
          </a:p>
          <a:p>
            <a:pPr lvl="0"/>
            <a:r>
              <a:rPr lang="en-US" b="1" dirty="0" smtClean="0">
                <a:solidFill>
                  <a:srgbClr val="00B050"/>
                </a:solidFill>
              </a:rPr>
              <a:t>Aligns the interests of various stakeholders.</a:t>
            </a:r>
          </a:p>
          <a:p>
            <a:pPr lvl="0"/>
            <a:r>
              <a:rPr lang="en-US" b="1" dirty="0" smtClean="0">
                <a:solidFill>
                  <a:srgbClr val="00B050"/>
                </a:solidFill>
              </a:rPr>
              <a:t>Improves investors’ confidence and enables raising of capital.</a:t>
            </a:r>
          </a:p>
          <a:p>
            <a:pPr lvl="0"/>
            <a:r>
              <a:rPr lang="en-US" b="1" dirty="0" smtClean="0">
                <a:solidFill>
                  <a:srgbClr val="00B050"/>
                </a:solidFill>
              </a:rPr>
              <a:t>Reduces the cost of capital for companies.</a:t>
            </a:r>
          </a:p>
          <a:p>
            <a:pPr lvl="0"/>
            <a:r>
              <a:rPr lang="en-US" b="1" dirty="0" smtClean="0">
                <a:solidFill>
                  <a:srgbClr val="00B050"/>
                </a:solidFill>
              </a:rPr>
              <a:t>Has a positive impact on the share price</a:t>
            </a:r>
          </a:p>
          <a:p>
            <a:pPr lvl="0"/>
            <a:r>
              <a:rPr lang="en-US" b="1" dirty="0" smtClean="0">
                <a:solidFill>
                  <a:srgbClr val="00B050"/>
                </a:solidFill>
              </a:rPr>
              <a:t>Provides incentive to managers to achieve organizational objectives.</a:t>
            </a:r>
          </a:p>
          <a:p>
            <a:pPr lvl="0"/>
            <a:r>
              <a:rPr lang="en-US" b="1" dirty="0" smtClean="0">
                <a:solidFill>
                  <a:srgbClr val="00B050"/>
                </a:solidFill>
              </a:rPr>
              <a:t>Eliminates wastages, corruption, risks and mismanagement.</a:t>
            </a:r>
          </a:p>
          <a:p>
            <a:pPr lvl="0"/>
            <a:r>
              <a:rPr lang="en-US" b="1" dirty="0" smtClean="0">
                <a:solidFill>
                  <a:srgbClr val="00B050"/>
                </a:solidFill>
              </a:rPr>
              <a:t>Improves the image of the company.</a:t>
            </a:r>
          </a:p>
          <a:p>
            <a:pPr lvl="0"/>
            <a:r>
              <a:rPr lang="en-US" b="1" dirty="0" smtClean="0">
                <a:solidFill>
                  <a:srgbClr val="00B050"/>
                </a:solidFill>
              </a:rPr>
              <a:t>The organization is managed to benefit the stakeholders.</a:t>
            </a:r>
          </a:p>
          <a:p>
            <a:pPr lvl="0"/>
            <a:r>
              <a:rPr lang="en-US" b="1" dirty="0" smtClean="0">
                <a:solidFill>
                  <a:srgbClr val="00B050"/>
                </a:solidFill>
              </a:rPr>
              <a:t>Ensures efficient allocation of resources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6370EE48-D59D-4CBC-BBEC-70B6B7AC5340}"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International Benchmarks</a:t>
            </a:r>
            <a:endParaRPr lang="en-US" dirty="0">
              <a:solidFill>
                <a:srgbClr val="FF0000"/>
              </a:solidFill>
            </a:endParaRPr>
          </a:p>
        </p:txBody>
      </p:sp>
      <p:sp>
        <p:nvSpPr>
          <p:cNvPr id="3" name="Content Placeholder 2"/>
          <p:cNvSpPr>
            <a:spLocks noGrp="1"/>
          </p:cNvSpPr>
          <p:nvPr>
            <p:ph idx="1"/>
          </p:nvPr>
        </p:nvSpPr>
        <p:spPr>
          <a:xfrm>
            <a:off x="0" y="1554162"/>
            <a:ext cx="8991600" cy="5303838"/>
          </a:xfrm>
        </p:spPr>
        <p:txBody>
          <a:bodyPr>
            <a:normAutofit fontScale="92500"/>
          </a:bodyPr>
          <a:lstStyle/>
          <a:p>
            <a:r>
              <a:rPr lang="en-US" sz="3500" b="1" dirty="0" smtClean="0">
                <a:solidFill>
                  <a:srgbClr val="00B050"/>
                </a:solidFill>
              </a:rPr>
              <a:t>Benchmarking is comparing one's business processes and performance metrics to industry bests and best practices from other companies</a:t>
            </a:r>
            <a:r>
              <a:rPr lang="en-US" dirty="0" smtClean="0"/>
              <a:t>.</a:t>
            </a:r>
          </a:p>
          <a:p>
            <a:r>
              <a:rPr lang="en-US" dirty="0" smtClean="0"/>
              <a:t>	</a:t>
            </a:r>
            <a:r>
              <a:rPr lang="en-US" b="1" dirty="0" smtClean="0">
                <a:solidFill>
                  <a:srgbClr val="FF0000"/>
                </a:solidFill>
              </a:rPr>
              <a:t>There are four primary types of benchmarking: </a:t>
            </a:r>
            <a:r>
              <a:rPr lang="en-US" b="1" i="1" dirty="0" smtClean="0">
                <a:solidFill>
                  <a:srgbClr val="002060"/>
                </a:solidFill>
              </a:rPr>
              <a:t>internal, competitive, functional, and generic. </a:t>
            </a:r>
            <a:r>
              <a:rPr lang="en-US" b="1" dirty="0" smtClean="0">
                <a:solidFill>
                  <a:srgbClr val="FF0000"/>
                </a:solidFill>
              </a:rPr>
              <a:t>Internal benchmarking is a comparison of a business process to a similar process inside the organization. Competitive benchmarking is a direct competitor-to-competitor comparison of a product, service, process, or method.</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4AAE8A71-E610-49AF-B433-32F06700D430}"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solidFill>
                  <a:srgbClr val="FF0000"/>
                </a:solidFill>
              </a:rPr>
              <a:t>How Benchmarking works</a:t>
            </a:r>
            <a:r>
              <a:rPr lang="en-IN" dirty="0" smtClean="0"/>
              <a:t>:</a:t>
            </a:r>
            <a:r>
              <a:rPr lang="en-US" dirty="0" smtClean="0"/>
              <a:t/>
            </a:r>
            <a:br>
              <a:rPr lang="en-US" dirty="0" smtClean="0"/>
            </a:br>
            <a:endParaRPr lang="en-US" dirty="0">
              <a:solidFill>
                <a:srgbClr val="FF0000"/>
              </a:solidFill>
            </a:endParaRPr>
          </a:p>
        </p:txBody>
      </p:sp>
      <p:sp>
        <p:nvSpPr>
          <p:cNvPr id="3" name="Content Placeholder 2"/>
          <p:cNvSpPr>
            <a:spLocks noGrp="1"/>
          </p:cNvSpPr>
          <p:nvPr>
            <p:ph idx="1"/>
          </p:nvPr>
        </p:nvSpPr>
        <p:spPr>
          <a:xfrm>
            <a:off x="0" y="1066800"/>
            <a:ext cx="8991600" cy="5791200"/>
          </a:xfrm>
        </p:spPr>
        <p:txBody>
          <a:bodyPr>
            <a:normAutofit/>
          </a:bodyPr>
          <a:lstStyle/>
          <a:p>
            <a:pPr marL="857250" lvl="0" indent="-857250">
              <a:buFont typeface="+mj-lt"/>
              <a:buAutoNum type="romanUcPeriod"/>
            </a:pPr>
            <a:r>
              <a:rPr lang="en-US" sz="3600" b="1" dirty="0" smtClean="0">
                <a:solidFill>
                  <a:srgbClr val="00B050"/>
                </a:solidFill>
              </a:rPr>
              <a:t>Select a product, service or process to benchmark</a:t>
            </a:r>
            <a:r>
              <a:rPr lang="en-US" sz="3600" b="1" dirty="0" smtClean="0"/>
              <a:t>.</a:t>
            </a:r>
          </a:p>
          <a:p>
            <a:pPr marL="857250" lvl="0" indent="-857250">
              <a:buFont typeface="+mj-lt"/>
              <a:buAutoNum type="romanUcPeriod"/>
            </a:pPr>
            <a:r>
              <a:rPr lang="en-US" sz="3600" b="1" dirty="0" smtClean="0">
                <a:solidFill>
                  <a:srgbClr val="00B0F0"/>
                </a:solidFill>
              </a:rPr>
              <a:t>Identify the Key Performance Indicators</a:t>
            </a:r>
            <a:r>
              <a:rPr lang="en-US" sz="3600" b="1" dirty="0" smtClean="0"/>
              <a:t>.</a:t>
            </a:r>
          </a:p>
          <a:p>
            <a:pPr marL="857250" lvl="0" indent="-857250">
              <a:buFont typeface="+mj-lt"/>
              <a:buAutoNum type="romanUcPeriod"/>
            </a:pPr>
            <a:r>
              <a:rPr lang="en-US" sz="3600" b="1" dirty="0" smtClean="0">
                <a:solidFill>
                  <a:schemeClr val="accent6">
                    <a:lumMod val="50000"/>
                  </a:schemeClr>
                </a:solidFill>
              </a:rPr>
              <a:t>Choose companies or internal areas to benchmark</a:t>
            </a:r>
            <a:r>
              <a:rPr lang="en-US" sz="3600" b="1" dirty="0" smtClean="0">
                <a:solidFill>
                  <a:srgbClr val="002060"/>
                </a:solidFill>
              </a:rPr>
              <a:t>.</a:t>
            </a:r>
          </a:p>
          <a:p>
            <a:pPr marL="857250" lvl="0" indent="-857250">
              <a:buFont typeface="+mj-lt"/>
              <a:buAutoNum type="romanUcPeriod"/>
            </a:pPr>
            <a:r>
              <a:rPr lang="en-US" sz="3600" b="1" dirty="0" smtClean="0">
                <a:solidFill>
                  <a:srgbClr val="7030A0"/>
                </a:solidFill>
              </a:rPr>
              <a:t>Collect data on performance and practices</a:t>
            </a:r>
            <a:r>
              <a:rPr lang="en-US" sz="3600" b="1" dirty="0" smtClean="0"/>
              <a:t>.</a:t>
            </a:r>
          </a:p>
          <a:p>
            <a:pPr marL="857250" lvl="0" indent="-857250">
              <a:buFont typeface="+mj-lt"/>
              <a:buAutoNum type="romanUcPeriod"/>
            </a:pPr>
            <a:r>
              <a:rPr lang="en-US" sz="3600" b="1" dirty="0" smtClean="0"/>
              <a:t>Analyze the data and identify opportunities for improvement.</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FB928FF7-6860-45EB-ABC5-98DB85078D04}"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Bench marking in ASIA</a:t>
            </a:r>
            <a:endParaRPr lang="en-US" dirty="0">
              <a:solidFill>
                <a:srgbClr val="FF0000"/>
              </a:solidFill>
            </a:endParaRPr>
          </a:p>
        </p:txBody>
      </p:sp>
      <p:sp>
        <p:nvSpPr>
          <p:cNvPr id="3" name="Content Placeholder 2"/>
          <p:cNvSpPr>
            <a:spLocks noGrp="1"/>
          </p:cNvSpPr>
          <p:nvPr>
            <p:ph idx="1"/>
          </p:nvPr>
        </p:nvSpPr>
        <p:spPr>
          <a:xfrm>
            <a:off x="0" y="1143000"/>
            <a:ext cx="9144000" cy="5715000"/>
          </a:xfrm>
        </p:spPr>
        <p:txBody>
          <a:bodyPr>
            <a:normAutofit fontScale="92500" lnSpcReduction="10000"/>
          </a:bodyPr>
          <a:lstStyle/>
          <a:p>
            <a:r>
              <a:rPr lang="en-US" b="1" dirty="0" smtClean="0">
                <a:solidFill>
                  <a:srgbClr val="00B050"/>
                </a:solidFill>
              </a:rPr>
              <a:t>Independent Directors are a requirement for listed companies in all Asian economies, where most require at least 1/3rd of the Board to be independent. </a:t>
            </a:r>
          </a:p>
          <a:p>
            <a:r>
              <a:rPr lang="en-US" b="1" smtClean="0">
                <a:solidFill>
                  <a:srgbClr val="00B050"/>
                </a:solidFill>
              </a:rPr>
              <a:t>The </a:t>
            </a:r>
            <a:r>
              <a:rPr lang="en-US" b="1" dirty="0" smtClean="0">
                <a:solidFill>
                  <a:srgbClr val="00B050"/>
                </a:solidFill>
              </a:rPr>
              <a:t>2012 Singapore corporate governance code recommends a majority of Independent Directors when the chairman of the Board is not independent. </a:t>
            </a:r>
          </a:p>
          <a:p>
            <a:r>
              <a:rPr lang="en-US" b="1" dirty="0" smtClean="0">
                <a:solidFill>
                  <a:srgbClr val="00B050"/>
                </a:solidFill>
              </a:rPr>
              <a:t>Committees of Boards such as audit, remuneration and Board nomination are required in all Asian economies except Vietnam. </a:t>
            </a:r>
          </a:p>
          <a:p>
            <a:r>
              <a:rPr lang="en-US" b="1" dirty="0" smtClean="0">
                <a:solidFill>
                  <a:srgbClr val="00B050"/>
                </a:solidFill>
              </a:rPr>
              <a:t>In China, the Audit Committee is to be composed of Independent Directors only.</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D4E9FC15-EB01-43FC-AD75-AE9013E1BBDE}"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Bench marking in THE USA </a:t>
            </a:r>
            <a:endParaRPr lang="en-US" dirty="0">
              <a:solidFill>
                <a:srgbClr val="FF0000"/>
              </a:solidFill>
            </a:endParaRPr>
          </a:p>
        </p:txBody>
      </p:sp>
      <p:sp>
        <p:nvSpPr>
          <p:cNvPr id="3" name="Content Placeholder 2"/>
          <p:cNvSpPr>
            <a:spLocks noGrp="1"/>
          </p:cNvSpPr>
          <p:nvPr>
            <p:ph idx="1"/>
          </p:nvPr>
        </p:nvSpPr>
        <p:spPr>
          <a:xfrm>
            <a:off x="0" y="1143000"/>
            <a:ext cx="8991600" cy="5715000"/>
          </a:xfrm>
        </p:spPr>
        <p:txBody>
          <a:bodyPr>
            <a:normAutofit fontScale="70000" lnSpcReduction="20000"/>
          </a:bodyPr>
          <a:lstStyle/>
          <a:p>
            <a:r>
              <a:rPr lang="en-US" dirty="0" smtClean="0">
                <a:solidFill>
                  <a:srgbClr val="0070C0"/>
                </a:solidFill>
              </a:rPr>
              <a:t>The Council of Institutional Investors (CII), Corporate Governance Policies state that at least 2/3rd of the directors should be independent. The Nominating and Corporate Governance Committee is one of the three standing committees, along with Audit Committee and Compensation Committee, required by NYSE, to be composed entirely of Independent Directors. G20/ OECD principles encourage formulation of Nomination Committee to ensure proper compliance with established nomination procedures and to facilitate and co-ordinate the search for a balanced and qualified Board.</a:t>
            </a:r>
          </a:p>
          <a:p>
            <a:r>
              <a:rPr lang="en-US" dirty="0" smtClean="0"/>
              <a:t>Formulation of various Committees</a:t>
            </a:r>
          </a:p>
          <a:p>
            <a:r>
              <a:rPr lang="en-US" dirty="0" smtClean="0"/>
              <a:t>• Audit Committee,</a:t>
            </a:r>
          </a:p>
          <a:p>
            <a:r>
              <a:rPr lang="en-US" dirty="0" smtClean="0"/>
              <a:t>• Advisory Committee,</a:t>
            </a:r>
          </a:p>
          <a:p>
            <a:r>
              <a:rPr lang="en-US" dirty="0" smtClean="0"/>
              <a:t>• Nomination and Remuneration Committee,</a:t>
            </a:r>
          </a:p>
          <a:p>
            <a:r>
              <a:rPr lang="en-US" dirty="0" smtClean="0"/>
              <a:t>• Stakeholder Relationship Committee</a:t>
            </a:r>
          </a:p>
          <a:p>
            <a:r>
              <a:rPr lang="en-US" dirty="0" smtClean="0"/>
              <a:t>	</a:t>
            </a:r>
            <a:r>
              <a:rPr lang="en-US" dirty="0" smtClean="0">
                <a:solidFill>
                  <a:srgbClr val="0070C0"/>
                </a:solidFill>
              </a:rPr>
              <a:t>The U.S. National Association of Corporate Directors (NACD), recommends that the Governance Committee should be responsible for ensuring that a process exists for the Board to routinely assess its own performance, and the performance of its Committees as well as individual directors is to conduct self- assessment.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Prof.D.Ilangovan, Prof &amp; Head, Dept of Commerce Annamalai University </a:t>
            </a:r>
            <a:endParaRPr lang="en-US"/>
          </a:p>
        </p:txBody>
      </p:sp>
      <p:sp>
        <p:nvSpPr>
          <p:cNvPr id="6" name="Date Placeholder 5"/>
          <p:cNvSpPr>
            <a:spLocks noGrp="1"/>
          </p:cNvSpPr>
          <p:nvPr>
            <p:ph type="dt" sz="half" idx="10"/>
          </p:nvPr>
        </p:nvSpPr>
        <p:spPr/>
        <p:txBody>
          <a:bodyPr/>
          <a:lstStyle/>
          <a:p>
            <a:fld id="{3DD29916-187C-4484-86CA-30A735307D68}" type="datetime1">
              <a:rPr lang="en-US" smtClean="0"/>
              <a:pPr/>
              <a:t>18-Apr-20</a:t>
            </a:fld>
            <a:endParaRPr lang="en-US"/>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132</TotalTime>
  <Words>1434</Words>
  <Application>Microsoft Office PowerPoint</Application>
  <PresentationFormat>On-screen Show (4:3)</PresentationFormat>
  <Paragraphs>185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Trek</vt:lpstr>
      <vt:lpstr>WELCOME PARTCIPANTS</vt:lpstr>
      <vt:lpstr>A presentation by Prof.d. ilangovan</vt:lpstr>
      <vt:lpstr>MEANING OF CORPORATE GOVERNANCE</vt:lpstr>
      <vt:lpstr>DEFINITION OF CORPORATE GOVERNANCE</vt:lpstr>
      <vt:lpstr>BENEFITS OF CORPORATE GOVERNANCE</vt:lpstr>
      <vt:lpstr>International Benchmarks</vt:lpstr>
      <vt:lpstr>How Benchmarking works: </vt:lpstr>
      <vt:lpstr>Bench marking in ASIA</vt:lpstr>
      <vt:lpstr>Bench marking in THE USA </vt:lpstr>
      <vt:lpstr>Bench marking in EUROPE  </vt:lpstr>
      <vt:lpstr>Bench marking in JAPAN</vt:lpstr>
      <vt:lpstr>Bench marking in THE UK</vt:lpstr>
      <vt:lpstr>Bench marking in CANADA</vt:lpstr>
      <vt:lpstr>Bench marking in  BRAZIL</vt:lpstr>
      <vt:lpstr>France</vt:lpstr>
      <vt:lpstr>GERMANY</vt:lpstr>
      <vt:lpstr>CG practices in India</vt:lpstr>
      <vt:lpstr>Cg practices in india      ……   cont…d</vt:lpstr>
      <vt:lpstr>Weightage system in indian cg</vt:lpstr>
      <vt:lpstr>OVERALL ASSESSMENT</vt:lpstr>
      <vt:lpstr>THANK YOU ALL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PARTCIPANTS</dc:title>
  <dc:creator>Ilangovan</dc:creator>
  <cp:lastModifiedBy>Ilangovan</cp:lastModifiedBy>
  <cp:revision>36</cp:revision>
  <dcterms:created xsi:type="dcterms:W3CDTF">2006-08-16T00:00:00Z</dcterms:created>
  <dcterms:modified xsi:type="dcterms:W3CDTF">2020-04-18T01:39:30Z</dcterms:modified>
</cp:coreProperties>
</file>